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</p:sldIdLst>
  <p:sldSz cy="6858000" cx="9144000"/>
  <p:notesSz cx="7023100" cy="9309100"/>
  <p:embeddedFontLst>
    <p:embeddedFont>
      <p:font typeface="Constantia"/>
      <p:regular r:id="rId42"/>
      <p:bold r:id="rId43"/>
      <p:italic r:id="rId44"/>
      <p:boldItalic r:id="rId45"/>
    </p:embeddedFont>
    <p:embeddedFont>
      <p:font typeface="Source Sans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42" Type="http://schemas.openxmlformats.org/officeDocument/2006/relationships/font" Target="fonts/Constantia-regular.fntdata"/><Relationship Id="rId41" Type="http://schemas.openxmlformats.org/officeDocument/2006/relationships/slide" Target="slides/slide29.xml"/><Relationship Id="rId44" Type="http://schemas.openxmlformats.org/officeDocument/2006/relationships/font" Target="fonts/Constantia-italic.fntdata"/><Relationship Id="rId43" Type="http://schemas.openxmlformats.org/officeDocument/2006/relationships/font" Target="fonts/Constantia-bold.fntdata"/><Relationship Id="rId46" Type="http://schemas.openxmlformats.org/officeDocument/2006/relationships/font" Target="fonts/SourceSansPro-regular.fntdata"/><Relationship Id="rId45" Type="http://schemas.openxmlformats.org/officeDocument/2006/relationships/font" Target="fonts/Constanti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48" Type="http://schemas.openxmlformats.org/officeDocument/2006/relationships/font" Target="fonts/SourceSansPro-italic.fntdata"/><Relationship Id="rId47" Type="http://schemas.openxmlformats.org/officeDocument/2006/relationships/font" Target="fonts/SourceSansPro-bold.fntdata"/><Relationship Id="rId49" Type="http://schemas.openxmlformats.org/officeDocument/2006/relationships/font" Target="fonts/SourceSansPro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43236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8275" y="0"/>
            <a:ext cx="3043236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42375"/>
            <a:ext cx="3043236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8275" y="8842375"/>
            <a:ext cx="3043236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CA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rIns="93300" wrap="square" tIns="4665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5" name="Shape 165"/>
          <p:cNvSpPr txBox="1"/>
          <p:nvPr/>
        </p:nvSpPr>
        <p:spPr>
          <a:xfrm>
            <a:off x="3978275" y="8842375"/>
            <a:ext cx="3043236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703262" y="4422775"/>
            <a:ext cx="5616575" cy="4187824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84275" y="698500"/>
            <a:ext cx="4654549" cy="34909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3" type="body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4" type="body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3622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229600" y="6477000"/>
            <a:ext cx="762000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pic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900" endA="500" endPos="10000" kx="0" rotWithShape="0" algn="bl" stA="49000" stPos="0" sy="-90000" ky="0"/>
          </a:effectLst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1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2409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84150" lvl="2" marL="1143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88594" lvl="3" marL="1600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4310" lvl="4" marL="2057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2385218" y="-526257"/>
            <a:ext cx="4525961" cy="86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1844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subTitle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DCD0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DCD0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b="1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512762" y="6016625"/>
            <a:ext cx="8631237" cy="12699"/>
            <a:chOff x="512762" y="6016625"/>
            <a:chExt cx="8631237" cy="12699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6016625"/>
              <a:ext cx="8631237" cy="1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 txBox="1"/>
            <p:nvPr/>
          </p:nvSpPr>
          <p:spPr>
            <a:xfrm>
              <a:off x="514350" y="601980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229600" y="6477000"/>
            <a:ext cx="762000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512762" y="1042987"/>
            <a:ext cx="8631237" cy="17461"/>
            <a:chOff x="512762" y="1042987"/>
            <a:chExt cx="8631237" cy="17461"/>
          </a:xfrm>
        </p:grpSpPr>
        <p:pic>
          <p:nvPicPr>
            <p:cNvPr id="29" name="Shape 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1042987"/>
              <a:ext cx="8631237" cy="17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Shape 30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Shape 31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grpSp>
        <p:nvGrpSpPr>
          <p:cNvPr id="36" name="Shape 36"/>
          <p:cNvGrpSpPr/>
          <p:nvPr/>
        </p:nvGrpSpPr>
        <p:grpSpPr>
          <a:xfrm>
            <a:off x="512762" y="1042987"/>
            <a:ext cx="8631237" cy="17461"/>
            <a:chOff x="512762" y="1042987"/>
            <a:chExt cx="8631237" cy="17461"/>
          </a:xfrm>
        </p:grpSpPr>
        <p:pic>
          <p:nvPicPr>
            <p:cNvPr id="37" name="Shape 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1042987"/>
              <a:ext cx="8631237" cy="17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Shape 38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Shape 39"/>
          <p:cNvGrpSpPr/>
          <p:nvPr/>
        </p:nvGrpSpPr>
        <p:grpSpPr>
          <a:xfrm>
            <a:off x="512762" y="1054100"/>
            <a:ext cx="8631237" cy="12699"/>
            <a:chOff x="512762" y="1054100"/>
            <a:chExt cx="8631237" cy="12699"/>
          </a:xfrm>
        </p:grpSpPr>
        <p:pic>
          <p:nvPicPr>
            <p:cNvPr id="40" name="Shape 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762" y="1054100"/>
              <a:ext cx="8631237" cy="1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Shape 41"/>
            <p:cNvSpPr txBox="1"/>
            <p:nvPr/>
          </p:nvSpPr>
          <p:spPr>
            <a:xfrm>
              <a:off x="514350" y="10572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512762" y="5346700"/>
            <a:ext cx="8631237" cy="11112"/>
            <a:chOff x="512762" y="5346700"/>
            <a:chExt cx="8631237" cy="11112"/>
          </a:xfrm>
        </p:grpSpPr>
        <p:pic>
          <p:nvPicPr>
            <p:cNvPr id="62" name="Shape 6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5346700"/>
              <a:ext cx="8631237" cy="11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Shape 63"/>
            <p:cNvSpPr txBox="1"/>
            <p:nvPr/>
          </p:nvSpPr>
          <p:spPr>
            <a:xfrm>
              <a:off x="514350" y="53498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Shape 64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5" name="Shape 65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512762" y="1042987"/>
            <a:ext cx="8631237" cy="17461"/>
            <a:chOff x="512762" y="1042987"/>
            <a:chExt cx="8631237" cy="17461"/>
          </a:xfrm>
        </p:grpSpPr>
        <p:pic>
          <p:nvPicPr>
            <p:cNvPr id="77" name="Shape 7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1042987"/>
              <a:ext cx="8631237" cy="17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78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Shape 79"/>
          <p:cNvGrpSpPr/>
          <p:nvPr/>
        </p:nvGrpSpPr>
        <p:grpSpPr>
          <a:xfrm>
            <a:off x="512762" y="1042987"/>
            <a:ext cx="8631237" cy="17461"/>
            <a:chOff x="512762" y="1042987"/>
            <a:chExt cx="8631237" cy="17461"/>
          </a:xfrm>
        </p:grpSpPr>
        <p:pic>
          <p:nvPicPr>
            <p:cNvPr id="80" name="Shape 8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1042987"/>
              <a:ext cx="8631237" cy="17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Shape 81"/>
            <p:cNvSpPr txBox="1"/>
            <p:nvPr/>
          </p:nvSpPr>
          <p:spPr>
            <a:xfrm>
              <a:off x="514350" y="10509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Shape 82"/>
          <p:cNvGrpSpPr/>
          <p:nvPr/>
        </p:nvGrpSpPr>
        <p:grpSpPr>
          <a:xfrm>
            <a:off x="512762" y="1054100"/>
            <a:ext cx="8631237" cy="12699"/>
            <a:chOff x="512762" y="1054100"/>
            <a:chExt cx="8631237" cy="12699"/>
          </a:xfrm>
        </p:grpSpPr>
        <p:pic>
          <p:nvPicPr>
            <p:cNvPr id="83" name="Shape 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762" y="1054100"/>
              <a:ext cx="8631237" cy="1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Shape 84"/>
            <p:cNvSpPr txBox="1"/>
            <p:nvPr/>
          </p:nvSpPr>
          <p:spPr>
            <a:xfrm>
              <a:off x="514350" y="10572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Shape 85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229600" y="6473825"/>
            <a:ext cx="758825" cy="24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Shape 97"/>
          <p:cNvGrpSpPr/>
          <p:nvPr/>
        </p:nvGrpSpPr>
        <p:grpSpPr>
          <a:xfrm>
            <a:off x="512762" y="3438525"/>
            <a:ext cx="8631237" cy="11112"/>
            <a:chOff x="512762" y="3438525"/>
            <a:chExt cx="8631237" cy="11112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3438525"/>
              <a:ext cx="8631237" cy="11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>
              <a:off x="514350" y="34448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Shape 100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Shape 122"/>
          <p:cNvGrpSpPr/>
          <p:nvPr/>
        </p:nvGrpSpPr>
        <p:grpSpPr>
          <a:xfrm>
            <a:off x="512762" y="5846762"/>
            <a:ext cx="8631237" cy="11112"/>
            <a:chOff x="512762" y="5846762"/>
            <a:chExt cx="8631237" cy="11112"/>
          </a:xfrm>
        </p:grpSpPr>
        <p:pic>
          <p:nvPicPr>
            <p:cNvPr id="123" name="Shape 1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12762" y="5846762"/>
              <a:ext cx="8631237" cy="11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Shape 124"/>
            <p:cNvSpPr txBox="1"/>
            <p:nvPr/>
          </p:nvSpPr>
          <p:spPr>
            <a:xfrm>
              <a:off x="514350" y="584835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Shape 125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6" name="Shape 126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066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36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CA" sz="1200" u="none">
                <a:solidFill>
                  <a:srgbClr val="D38E27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1323975" y="5181600"/>
            <a:ext cx="67818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800" u="none" cap="none" strike="noStrik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BLUEVALE  C. I.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09575" y="304800"/>
            <a:ext cx="8610599" cy="190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rIns="90475" wrap="square" tIns="44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nstantia"/>
              <a:buNone/>
            </a:pPr>
            <a:r>
              <a:rPr b="1" i="0" lang="en-CA" sz="480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Post Secondary Information</a:t>
            </a:r>
            <a:r>
              <a:rPr b="1" i="0" lang="en-CA" sz="570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    </a:t>
            </a:r>
            <a:br>
              <a:rPr b="1" i="0" lang="en-CA" sz="570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</a:b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nstantia"/>
              <a:buNone/>
            </a:pPr>
            <a:r>
              <a:rPr b="1" i="0" lang="en-CA" sz="570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201</a:t>
            </a:r>
            <a:r>
              <a:rPr b="1" lang="en-CA" sz="57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7</a:t>
            </a:r>
            <a:r>
              <a:rPr b="1" i="0" lang="en-CA" sz="5700" u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/201</a:t>
            </a:r>
            <a:r>
              <a:rPr b="1" lang="en-CA" sz="570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8</a:t>
            </a:r>
          </a:p>
        </p:txBody>
      </p:sp>
      <p:pic>
        <p:nvPicPr>
          <p:cNvPr descr="E:\Knight Norm Logos\KnightHead-Colour.jpg" id="169" name="Shape 169"/>
          <p:cNvPicPr preferRelativeResize="0"/>
          <p:nvPr/>
        </p:nvPicPr>
        <p:blipFill/>
        <p:spPr>
          <a:xfrm>
            <a:off x="3444875" y="2514600"/>
            <a:ext cx="2239961" cy="2405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04800" y="36511"/>
            <a:ext cx="8613774" cy="1377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b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www.ontariocolleges.ca</a:t>
            </a:r>
            <a:br>
              <a:rPr b="1" i="0" lang="en-CA" sz="324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676400"/>
            <a:ext cx="8739187" cy="3490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/>
          <p:nvPr/>
        </p:nvSpPr>
        <p:spPr>
          <a:xfrm>
            <a:off x="4953000" y="2309811"/>
            <a:ext cx="914400" cy="685799"/>
          </a:xfrm>
          <a:prstGeom prst="up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04800" y="36511"/>
            <a:ext cx="8613774" cy="1377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b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www.ontariocolleges.ca</a:t>
            </a:r>
            <a:br>
              <a:rPr b="1" i="0" lang="en-CA" sz="324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9917" l="19021" r="5492" t="18450"/>
          <a:stretch/>
        </p:blipFill>
        <p:spPr>
          <a:xfrm>
            <a:off x="152400" y="1295400"/>
            <a:ext cx="8863012" cy="54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1905000" y="3567112"/>
            <a:ext cx="1600199" cy="952499"/>
          </a:xfrm>
          <a:prstGeom prst="leftArrow">
            <a:avLst>
              <a:gd fmla="val 642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04800" y="36511"/>
            <a:ext cx="8613774" cy="1377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b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www.ontariocolleges.ca</a:t>
            </a:r>
            <a:br>
              <a:rPr b="1" i="0" lang="en-CA" sz="324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135062"/>
            <a:ext cx="6705599" cy="549433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7878761" y="5905500"/>
            <a:ext cx="1600199" cy="952499"/>
          </a:xfrm>
          <a:prstGeom prst="leftArrow">
            <a:avLst>
              <a:gd fmla="val 6429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04800" y="36511"/>
            <a:ext cx="8613774" cy="1377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b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www.ontariocolleges.ca</a:t>
            </a:r>
            <a:br>
              <a:rPr b="1" i="0" lang="en-CA" sz="324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2" y="1141412"/>
            <a:ext cx="8610599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/>
          <p:nvPr/>
        </p:nvSpPr>
        <p:spPr>
          <a:xfrm>
            <a:off x="779462" y="3046411"/>
            <a:ext cx="2133599" cy="3657600"/>
          </a:xfrm>
          <a:prstGeom prst="ellipse">
            <a:avLst/>
          </a:prstGeom>
          <a:noFill/>
          <a:ln cap="flat" cmpd="sng" w="76200">
            <a:solidFill>
              <a:srgbClr val="00B0F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 rot="10800000">
            <a:off x="0" y="3733800"/>
            <a:ext cx="1066799" cy="674687"/>
          </a:xfrm>
          <a:prstGeom prst="leftArrow">
            <a:avLst>
              <a:gd fmla="val 6830" name="adj1"/>
              <a:gd fmla="val 50000" name="adj2"/>
            </a:avLst>
          </a:prstGeom>
          <a:solidFill>
            <a:srgbClr val="00B0F0"/>
          </a:solidFill>
          <a:ln cap="flat" cmpd="sng" w="76200">
            <a:solidFill>
              <a:srgbClr val="00B0F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2286000" y="317500"/>
            <a:ext cx="4291011" cy="1103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000" u="none" cap="none" strike="noStrik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76200" y="1371600"/>
            <a:ext cx="92963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Ontario University Fair: Sept 2</a:t>
            </a:r>
            <a:r>
              <a:rPr lang="en-CA" sz="28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– 2</a:t>
            </a:r>
            <a:r>
              <a:rPr lang="en-CA" sz="28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r>
              <a:rPr b="0" baseline="3000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@ The Metro Toronto Convention Centre (10 am – 5 pm daily)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BCI mini university day (17 Universities): Fri. Oct.</a:t>
            </a:r>
            <a:r>
              <a:rPr lang="en-CA" sz="28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20th </a:t>
            </a: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@ </a:t>
            </a:r>
            <a:r>
              <a:rPr lang="en-CA" sz="28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8:40 - 11:00 am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University Information Program Presentations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✓"/>
            </a:pPr>
            <a:r>
              <a:rPr b="0" lang="en-CA" sz="24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Sep. 27th</a:t>
            </a:r>
            <a:r>
              <a:rPr b="0" i="0" lang="en-CA" sz="240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@ 12 – 2pm @ St. David CSS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✓"/>
            </a:pPr>
            <a:r>
              <a:rPr b="0" lang="en-CA" sz="24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Sept. 27th </a:t>
            </a:r>
            <a:r>
              <a:rPr b="0" i="0" lang="en-CA" sz="240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@ 7 - 9 pm @</a:t>
            </a:r>
            <a:r>
              <a:rPr b="0" lang="en-CA" sz="24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Resurrection CSS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✓"/>
            </a:pPr>
            <a:r>
              <a:rPr b="0" lang="en-CA" sz="24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Sept. 28th</a:t>
            </a:r>
            <a:r>
              <a:rPr b="0" i="0" lang="en-CA" sz="240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@ 7 - 9 pm @</a:t>
            </a:r>
            <a:r>
              <a:rPr b="0" lang="en-CA" sz="2400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 Monsignor Doyle CSS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BEEC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Electronic info (einfo.ca), IPP research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800" u="none">
              <a:solidFill>
                <a:srgbClr val="FBEEC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0" y="60960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CA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 a campus tour or an open house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648200" y="1316037"/>
            <a:ext cx="4289425" cy="394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sz="3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-28575" y="-14286"/>
            <a:ext cx="9144000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EC9"/>
              </a:buClr>
              <a:buSzPct val="25000"/>
              <a:buFont typeface="Arial"/>
              <a:buNone/>
            </a:pPr>
            <a: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b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32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www.electronicinfo.ca</a:t>
            </a:r>
          </a:p>
        </p:txBody>
      </p:sp>
      <p:pic>
        <p:nvPicPr>
          <p:cNvPr id="272" name="Shape 27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3625"/>
            <a:ext cx="8634412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 rot="-5400000">
            <a:off x="2438399" y="1904999"/>
            <a:ext cx="1143000" cy="685799"/>
          </a:xfrm>
          <a:prstGeom prst="rightArrow">
            <a:avLst>
              <a:gd fmla="val 1512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 rot="-5400000">
            <a:off x="3971924" y="1927224"/>
            <a:ext cx="1143000" cy="685799"/>
          </a:xfrm>
          <a:prstGeom prst="rightArrow">
            <a:avLst>
              <a:gd fmla="val 1512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648200" y="1316037"/>
            <a:ext cx="4289425" cy="394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sz="3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2057400" y="4761"/>
            <a:ext cx="5029199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EC9"/>
              </a:buClr>
              <a:buSzPct val="25000"/>
              <a:buFont typeface="Arial"/>
              <a:buNone/>
            </a:pPr>
            <a: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b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32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www.electronicinfo.ca</a:t>
            </a:r>
          </a:p>
        </p:txBody>
      </p:sp>
      <p:pic>
        <p:nvPicPr>
          <p:cNvPr id="282" name="Shape 28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987" y="1143000"/>
            <a:ext cx="8710611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 rot="5400000">
            <a:off x="8343900" y="1447800"/>
            <a:ext cx="533399" cy="609599"/>
          </a:xfrm>
          <a:prstGeom prst="downArrow">
            <a:avLst>
              <a:gd fmla="val 1215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648200" y="1316037"/>
            <a:ext cx="4289425" cy="394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sz="3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2286000" y="141286"/>
            <a:ext cx="5029199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EC9"/>
              </a:buClr>
              <a:buSzPct val="25000"/>
              <a:buFont typeface="Arial"/>
              <a:buNone/>
            </a:pPr>
            <a: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b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32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www.electronicinfo.ca</a:t>
            </a:r>
          </a:p>
        </p:txBody>
      </p:sp>
      <p:pic>
        <p:nvPicPr>
          <p:cNvPr id="291" name="Shape 29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41425"/>
            <a:ext cx="8632824" cy="539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 rot="10800000">
            <a:off x="-228600" y="3057524"/>
            <a:ext cx="914400" cy="457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3600" u="none" cap="none" strike="noStrike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4648200" y="1316037"/>
            <a:ext cx="4289425" cy="394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sz="32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2209800" y="65086"/>
            <a:ext cx="5029199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EC9"/>
              </a:buClr>
              <a:buSzPct val="25000"/>
              <a:buFont typeface="Arial"/>
              <a:buNone/>
            </a:pPr>
            <a: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br>
              <a:rPr b="1" i="0" lang="en-CA" sz="3200" u="non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3200" u="non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www.electronicinfo.ca</a:t>
            </a:r>
          </a:p>
        </p:txBody>
      </p:sp>
      <p:pic>
        <p:nvPicPr>
          <p:cNvPr id="300" name="Shape 30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295400"/>
            <a:ext cx="86868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 rot="10800000">
            <a:off x="2590799" y="2971799"/>
            <a:ext cx="1295400" cy="762000"/>
          </a:xfrm>
          <a:prstGeom prst="rightArrow">
            <a:avLst>
              <a:gd fmla="val 15247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231775" y="341312"/>
            <a:ext cx="8613774" cy="1347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86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APPLICATION PROCESS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343400" y="1371600"/>
            <a:ext cx="4495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000" u="non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$150 WILL ALLOW STUDENTS TO APPLY TO 3 UNIVERSITIES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$50 FOR EACH ADDITIONAL CHOICE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sng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PIN #</a:t>
            </a:r>
            <a:r>
              <a:rPr b="0" i="0" lang="en-CA" sz="24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– WILL BE MAILED TO BCI AT THE END OF OCTOBER BEGINNING OF NOVEMBER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1" i="0" lang="en-CA" sz="2400" u="sng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DEADLINE</a:t>
            </a:r>
            <a:r>
              <a:rPr b="0" i="0" lang="en-CA" sz="24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: JAN 1</a:t>
            </a:r>
            <a:r>
              <a:rPr lang="en-CA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b="0" baseline="30000" i="0" lang="en-CA" sz="24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b="0" i="0" lang="en-CA" sz="24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 201</a:t>
            </a:r>
            <a:r>
              <a:rPr lang="en-CA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0" y="1600200"/>
            <a:ext cx="4419599" cy="4678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40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$95 will allow students to apply to 5 college choices with no more than 3 programs at any one college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400" u="sng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OEN number </a:t>
            </a: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– located on student’s timetable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Can apply end of October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1" i="0" lang="en-CA" sz="2400" u="sng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DEADLINE</a:t>
            </a: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: FEB 1</a:t>
            </a:r>
            <a:r>
              <a:rPr b="0" baseline="3000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st</a:t>
            </a: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201</a:t>
            </a:r>
            <a:r>
              <a:rPr lang="en-CA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9" name="Shape 309"/>
          <p:cNvCxnSpPr/>
          <p:nvPr/>
        </p:nvCxnSpPr>
        <p:spPr>
          <a:xfrm>
            <a:off x="4343400" y="1676400"/>
            <a:ext cx="0" cy="388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528637" y="2286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0" i="0" lang="en-CA" sz="4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GOALS: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04800" y="1676400"/>
            <a:ext cx="8634412" cy="4627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To understand post-secondary options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To become familiar with research tools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To understand the application process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lang="en-CA" sz="3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To a</a:t>
            </a:r>
            <a:r>
              <a:rPr b="0" i="0" lang="en-CA" sz="3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lleviate some stress!</a:t>
            </a:r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304800" y="36511"/>
            <a:ext cx="8613774" cy="1377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br>
              <a:rPr b="1" i="0" lang="en-CA" sz="3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www.ontariocolleges.ca</a:t>
            </a:r>
            <a:br>
              <a:rPr b="1" i="0" lang="en-CA" sz="324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19200"/>
            <a:ext cx="8888412" cy="5484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1905000" y="2514600"/>
            <a:ext cx="914400" cy="914400"/>
          </a:xfrm>
          <a:prstGeom prst="up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 rot="-5400000">
            <a:off x="8126411" y="3046412"/>
            <a:ext cx="914400" cy="914400"/>
          </a:xfrm>
          <a:prstGeom prst="upArrow">
            <a:avLst>
              <a:gd fmla="val 108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457200" y="-42861"/>
            <a:ext cx="8613774" cy="135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86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DEADLINES FOR COLLEGE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09600" y="1143000"/>
            <a:ext cx="80771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October 15, 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201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– first date that an application will be sent to a college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February 1, 2017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–  application is due for equal consideration + first day colleges MAY release offers of admission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May 1, 2017 – Confirmation deadline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Mid-June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201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– earliest date you may be required to make a financial commitment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hape 3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11262"/>
            <a:ext cx="9144000" cy="482758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>
            <p:ph type="title"/>
          </p:nvPr>
        </p:nvSpPr>
        <p:spPr>
          <a:xfrm>
            <a:off x="231775" y="-79375"/>
            <a:ext cx="8607424" cy="1268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EEC9"/>
              </a:buClr>
              <a:buSzPct val="25000"/>
              <a:buFont typeface="Arial"/>
              <a:buNone/>
            </a:pPr>
            <a:r>
              <a:rPr b="1" i="0" lang="en-CA" sz="3600" u="none" cap="none" strike="noStrik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br>
              <a:rPr b="1" i="0" lang="en-CA" sz="3600" u="none" cap="none" strike="noStrike">
                <a:solidFill>
                  <a:srgbClr val="FBEEC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  <a:t>www.ouac.on.ca</a:t>
            </a:r>
            <a:br>
              <a:rPr b="1" i="0" lang="en-CA" sz="2160" u="none" cap="none" strike="noStrike">
                <a:solidFill>
                  <a:srgbClr val="FBEEC9"/>
                </a:solidFill>
                <a:latin typeface="Georgia"/>
                <a:ea typeface="Georgia"/>
                <a:cs typeface="Georgia"/>
                <a:sym typeface="Georgia"/>
              </a:rPr>
            </a:br>
          </a:p>
        </p:txBody>
      </p:sp>
      <p:sp>
        <p:nvSpPr>
          <p:cNvPr id="330" name="Shape 330"/>
          <p:cNvSpPr/>
          <p:nvPr/>
        </p:nvSpPr>
        <p:spPr>
          <a:xfrm rot="-5400000">
            <a:off x="1028700" y="5372100"/>
            <a:ext cx="990599" cy="609599"/>
          </a:xfrm>
          <a:prstGeom prst="rightArrow">
            <a:avLst>
              <a:gd fmla="val 14954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0761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-42861"/>
            <a:ext cx="8613774" cy="135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86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DEADLINES FOR UNIVERSITY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09600" y="1143000"/>
            <a:ext cx="80771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January 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, 201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–  101 application is due for equal consideration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February 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, 201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– recommended last date to make final changes to your application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May 2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, 201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– Notification of decision (all offers are </a:t>
            </a:r>
            <a:r>
              <a:rPr b="1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conditional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June 1, 201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8</a:t>
            </a: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– earliest date you may be required to respond to an offer and give a financial commitment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-42861"/>
            <a:ext cx="8613774" cy="135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86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OUT OF PROVINCE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09600" y="1143000"/>
            <a:ext cx="80771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Applications are direct to each university.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Fees and due dates will vary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Program requirements will vary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6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OSSD is a standard requirement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Students need to check each school for specific requirements.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Those planning on applying to American Colleges or Universities will need to write the SAT’s or ACTs. Contact the coaches for info.</a:t>
            </a: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384175" y="42861"/>
            <a:ext cx="8607424" cy="2097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86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I GET AN EARLY OFFER OF ADMISSION?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533400" y="2133600"/>
            <a:ext cx="8077199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Apply early i.e. Beginning of December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Must have excellent marks in grade 11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Only 5 percent of all of the University of Waterloo’s offers are based solely on grade 11 marks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Our first upload of grade 12 marks is February 15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Our second upload of grade 12 marks is April 2</a:t>
            </a:r>
            <a:r>
              <a:rPr lang="en-CA" sz="26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6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All offers of admission are conditional – final upload of marks is in July</a:t>
            </a:r>
          </a:p>
          <a:p>
            <a:pPr indent="-3429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457200" y="1524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4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COST OF POST SECONDARY 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457200" y="1219200"/>
            <a:ext cx="81533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$10,000 – $20,000</a:t>
            </a:r>
          </a:p>
          <a:p>
            <a:pPr indent="-342900" lvl="0" marL="34290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*depending on program and location.</a:t>
            </a:r>
          </a:p>
          <a:p>
            <a:pPr indent="-342900" lvl="0" marL="342900" marR="0" rtl="0" algn="ctr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**only an estimate of total costs.	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Costs include: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Tuition				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Student Fees		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Residence			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Meal Plan</a:t>
            </a:r>
            <a:r>
              <a:rPr b="0" i="0" lang="en-CA" sz="2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Transportation			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Miscellaneous	           	</a:t>
            </a:r>
          </a:p>
          <a:p>
            <a:pPr indent="-228600" lvl="2" marL="11430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Books &amp; Supplies		</a:t>
            </a:r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deanna wehrle\Local Settings\Temp\Temporary Internet Files\Content.IE5\I2XHE2W2\MC900441314[1].png"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657600"/>
            <a:ext cx="27431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457200" y="374650"/>
            <a:ext cx="8229600" cy="923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5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FUNDING SOURCES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457200" y="1447800"/>
            <a:ext cx="8305799" cy="4438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Personal Savings				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Bank Loan	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Earnings from employment (while attending school)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Parental Contribution - RESP			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Scholarships / Bursaries	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Government Student Loans (OSAP)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Commencement Awards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Documents and Settings\deanna wehrle\Local Settings\Temp\Temporary Internet Files\Content.IE5\M41TI8YU\MC900334270[1].wmf" id="362" name="Shape 3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3810000"/>
            <a:ext cx="1685925" cy="180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528637" y="2286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0" i="0" lang="en-CA" sz="4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MORE INFORMATION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280987" y="1316037"/>
            <a:ext cx="8634412" cy="4627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BCI Website - Guidance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http://bci.wrdsb.ca/guidance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Follow us on Twitter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@BCI_Guidance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Pick up handout (information sheet)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528637" y="2286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0" i="0" lang="en-CA" sz="48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THANK-YOU FOR LISTENING</a:t>
            </a:r>
          </a:p>
        </p:txBody>
      </p:sp>
      <p:pic>
        <p:nvPicPr>
          <p:cNvPr descr="E:\Knight Norm Logos\KnightHead-Colour.jpg"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1752600"/>
            <a:ext cx="2590800" cy="277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52400" y="152400"/>
            <a:ext cx="8763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5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PREPARING FOR </a:t>
            </a:r>
            <a:br>
              <a:rPr b="1" i="0" lang="en-CA" sz="5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1" i="0" lang="en-CA" sz="5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LIFE AFTER HIGH SCHOOL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0" y="1676400"/>
            <a:ext cx="9067799" cy="5105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1" i="0" lang="en-CA" sz="2800" u="none" cap="none">
                <a:solidFill>
                  <a:srgbClr val="B0761F"/>
                </a:solidFill>
                <a:latin typeface="Georgia"/>
                <a:ea typeface="Georgia"/>
                <a:cs typeface="Georgia"/>
                <a:sym typeface="Georgia"/>
              </a:rPr>
              <a:t>DETERMINE YOUR OPTIONS FOR NEXT YEAR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1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5th Year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1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Workplace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1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Trade and Apprenticeship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1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College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1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University</a:t>
            </a:r>
          </a:p>
          <a:p>
            <a:pPr indent="-4572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1800" u="none" cap="none">
              <a:solidFill>
                <a:srgbClr val="B0761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>
              <a:solidFill>
                <a:srgbClr val="B0761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533400" y="4572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5000" u="non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r>
              <a:rPr b="1" baseline="30000" i="0" lang="en-CA" sz="5000" u="non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b="1" i="0" lang="en-CA" sz="5000" u="non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YEAR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81000" y="15240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Make sure you are ready to leave.  Colleges and Universities do not treat grade 12 or 5</a:t>
            </a:r>
            <a:r>
              <a:rPr b="0" baseline="3000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year students differently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Meet with your guidance counsellor to plan your 5</a:t>
            </a:r>
            <a:r>
              <a:rPr b="0" baseline="3000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year appropriately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04800" y="3048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9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WORKPLACE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76200" y="1371600"/>
            <a:ext cx="8991600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WHAT KIND OF JOB ARE YOU LOOKING FOR?</a:t>
            </a:r>
          </a:p>
          <a:p>
            <a:pPr indent="0" lvl="0" marL="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14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32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Seek help:</a:t>
            </a:r>
          </a:p>
          <a:p>
            <a:pPr indent="-33909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❖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Exit Planning with your guidance counsellor</a:t>
            </a:r>
          </a:p>
          <a:p>
            <a:pPr indent="-33909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❖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Community supports</a:t>
            </a:r>
          </a:p>
          <a:p>
            <a:pPr indent="-289560" lvl="4" marL="2057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✓"/>
            </a:pPr>
            <a:r>
              <a:rPr b="0" i="0" lang="en-CA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Lutherwood Employment Centre</a:t>
            </a:r>
          </a:p>
          <a:p>
            <a:pPr indent="-289560" lvl="4" marL="2057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✓"/>
            </a:pPr>
            <a:r>
              <a:rPr b="0" i="0" lang="en-CA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Conestoga College Career Centre</a:t>
            </a:r>
          </a:p>
          <a:p>
            <a:pPr indent="-33909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❖"/>
            </a:pPr>
            <a:r>
              <a:rPr b="0" i="0" lang="en-CA" sz="2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Workshops</a:t>
            </a:r>
          </a:p>
          <a:p>
            <a:pPr indent="-289560" lvl="4" marL="2057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Georgia"/>
              <a:buChar char="✓"/>
            </a:pPr>
            <a:r>
              <a:rPr b="0" i="0" lang="en-CA" sz="2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WRDSB - Zoom into the Workplace workshop in the spring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533400" y="3048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5000" u="non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APPRENTICESHIPS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81000" y="1066800"/>
            <a:ext cx="8229600" cy="533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Find a</a:t>
            </a:r>
            <a:r>
              <a:rPr lang="en-CA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tradesperson willing to employ you</a:t>
            </a: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Apply to the Ontario College Application Services (OCAS)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0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Conestoga College offers </a:t>
            </a:r>
            <a:r>
              <a:rPr b="0" lang="en-CA" sz="2000">
                <a:latin typeface="Georgia"/>
                <a:ea typeface="Georgia"/>
                <a:cs typeface="Georgia"/>
                <a:sym typeface="Georgia"/>
              </a:rPr>
              <a:t>a number of</a:t>
            </a:r>
            <a:r>
              <a:rPr b="0" i="0" lang="en-CA" sz="20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programs that register you as an apprentice when you start the program.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20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Math and English are key subjects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Attend the presentation by Conestoga College on Trades and Apprenticeships </a:t>
            </a:r>
            <a:r>
              <a:rPr lang="en-CA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in November at </a:t>
            </a: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lunch in computer lab 1115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2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Contact the Ministry of Training, Colleges &amp; Universities (MTCU)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276225" y="1600200"/>
            <a:ext cx="4291011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000" u="none" cap="none">
                <a:solidFill>
                  <a:srgbClr val="B0761F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r>
              <a:rPr b="0" i="0" lang="en-CA" sz="1800" u="none" cap="none">
                <a:solidFill>
                  <a:srgbClr val="B0761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699000" y="1644650"/>
            <a:ext cx="4292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000" u="none" cap="none">
                <a:solidFill>
                  <a:srgbClr val="B0761F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280987" y="2286000"/>
            <a:ext cx="4291011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Smaller Class Sizes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Hands on learning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Focus on career training and trades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Foundation programs (1yr)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Certificates, Diplomas (2-3 years)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Degrees (4 years)</a:t>
            </a:r>
          </a:p>
        </p:txBody>
      </p:sp>
      <p:sp>
        <p:nvSpPr>
          <p:cNvPr id="207" name="Shape 207"/>
          <p:cNvSpPr txBox="1"/>
          <p:nvPr>
            <p:ph idx="2" type="body"/>
          </p:nvPr>
        </p:nvSpPr>
        <p:spPr>
          <a:xfrm>
            <a:off x="4703762" y="2286000"/>
            <a:ext cx="4287836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Larger Class Sizes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Lecture style learning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Focus on academic and professional programs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Degrees (Bachelors, Masters)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4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3-4 year programs</a:t>
            </a:r>
          </a:p>
        </p:txBody>
      </p:sp>
      <p:cxnSp>
        <p:nvCxnSpPr>
          <p:cNvPr id="208" name="Shape 208"/>
          <p:cNvCxnSpPr/>
          <p:nvPr/>
        </p:nvCxnSpPr>
        <p:spPr>
          <a:xfrm>
            <a:off x="4572000" y="1676400"/>
            <a:ext cx="0" cy="388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9" name="Shape 209"/>
          <p:cNvSpPr txBox="1"/>
          <p:nvPr/>
        </p:nvSpPr>
        <p:spPr>
          <a:xfrm>
            <a:off x="884237" y="0"/>
            <a:ext cx="71627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457200" y="393700"/>
            <a:ext cx="8534399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4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 VS. UNIVERSITY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869950" y="163511"/>
            <a:ext cx="83057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ADMISSION REQUIREMENTS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56125" y="1222375"/>
            <a:ext cx="4283075" cy="46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000" u="non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1000" u="none" cap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GRADE 12 ENGLISH (U)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5 ADDITIONAL U/M COURSES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PROGRAM SPECIFIC REQUIREMENTS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2800" u="non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SUPPLEMENTAL INFORMATION FORM</a:t>
            </a: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 cap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304800" y="1219200"/>
            <a:ext cx="4251324" cy="46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Source Sans Pro"/>
              <a:buNone/>
            </a:pPr>
            <a:r>
              <a:rPr b="1" i="0" lang="en-CA" sz="4000" u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COLLEGE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Gr.12 English (C or U)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Program Specific Requirements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Average varies, but is generally based on required courses only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Noto Sans Symbols"/>
              <a:buChar char="❖"/>
            </a:pPr>
            <a:r>
              <a:rPr b="0" i="0" lang="en-CA" sz="2800" u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Portfolio/Interview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18" name="Shape 218"/>
          <p:cNvCxnSpPr/>
          <p:nvPr/>
        </p:nvCxnSpPr>
        <p:spPr>
          <a:xfrm>
            <a:off x="4556125" y="2362200"/>
            <a:ext cx="0" cy="324167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descr="C:\Documents and Settings\deanna wehrle\Local Settings\Temp\Temporary Internet Files\Content.IE5\ZUB177IZ\MM900288928[1].gif" id="219" name="Shape 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247774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3886200" y="1676400"/>
            <a:ext cx="153035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2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OSSD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268287" y="1298575"/>
            <a:ext cx="8607424" cy="957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1" i="0" lang="en-CA" sz="3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RESEARCH, RESEARCH, RESEARCH!!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552700" y="533400"/>
            <a:ext cx="40385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CA" sz="4000" u="non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COLLEGE</a:t>
            </a:r>
            <a:r>
              <a:rPr b="0" i="0" lang="en-CA" sz="1800" u="none" cap="none">
                <a:solidFill>
                  <a:srgbClr val="B0761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152400" y="2209800"/>
            <a:ext cx="83819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1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Ontario College Fair @ Enercare Centre (Ex. Place in Toronto)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lang="en-CA" sz="1800">
                <a:latin typeface="Georgia"/>
                <a:ea typeface="Georgia"/>
                <a:cs typeface="Georgia"/>
                <a:sym typeface="Georgia"/>
              </a:rPr>
              <a:t>Tuesday, October 24, 5-9pm and Wed., Oct. 25 9-2pm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College Information Program Day @ Conestoga College, Doon Campus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lang="en-CA" sz="1800">
                <a:latin typeface="Georgia"/>
                <a:ea typeface="Georgia"/>
                <a:cs typeface="Georgia"/>
                <a:sym typeface="Georgia"/>
              </a:rPr>
              <a:t>Tuesday, October 17 - field trip from BCI via school bus</a:t>
            </a:r>
          </a:p>
          <a:p>
            <a:pPr indent="-228600" lvl="3" marL="1600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✓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10:30 am - 1:</a:t>
            </a:r>
            <a:r>
              <a:rPr b="0" lang="en-CA" sz="1800">
                <a:latin typeface="Georgia"/>
                <a:ea typeface="Georgia"/>
                <a:cs typeface="Georgia"/>
                <a:sym typeface="Georgia"/>
              </a:rPr>
              <a:t>00</a:t>
            </a: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pm </a:t>
            </a:r>
          </a:p>
          <a:p>
            <a:pPr indent="-228600" lvl="4" marL="2057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✓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5:</a:t>
            </a:r>
            <a:r>
              <a:rPr b="0" lang="en-CA" sz="1800">
                <a:latin typeface="Georgia"/>
                <a:ea typeface="Georgia"/>
                <a:cs typeface="Georgia"/>
                <a:sym typeface="Georgia"/>
              </a:rPr>
              <a:t>30</a:t>
            </a: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-7:</a:t>
            </a:r>
            <a:r>
              <a:rPr b="0" lang="en-CA" sz="1800">
                <a:latin typeface="Georgia"/>
                <a:ea typeface="Georgia"/>
                <a:cs typeface="Georgia"/>
                <a:sym typeface="Georgia"/>
              </a:rPr>
              <a:t>30</a:t>
            </a: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pm </a:t>
            </a:r>
          </a:p>
          <a:p>
            <a:pPr indent="-228600" lvl="4" marL="2057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Noto Sans Symbols"/>
              <a:buChar char="✓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All 28 Ontario Colleges will be present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BCI Mini College Day on Wednesday November </a:t>
            </a:r>
            <a:r>
              <a:rPr b="0" lang="en-CA" sz="1800">
                <a:latin typeface="Georgia"/>
                <a:ea typeface="Georgia"/>
                <a:cs typeface="Georgia"/>
                <a:sym typeface="Georgia"/>
              </a:rPr>
              <a:t>15</a:t>
            </a:r>
            <a:r>
              <a:rPr b="0" baseline="30000" lang="en-CA" sz="1800"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 – 10 Ontario Colleges 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indent="0" lvl="1" marL="4572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Char char="❖"/>
            </a:pPr>
            <a:r>
              <a:rPr b="0" i="0" lang="en-CA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Visit www.ontariocolleges.ca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500" u="none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CA" sz="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l">
              <a:spcBef>
                <a:spcPts val="12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Noto Sans Symbols"/>
              <a:buNone/>
            </a:pPr>
            <a:r>
              <a:t/>
            </a:r>
            <a:endParaRPr b="0" i="0" sz="60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266700" y="6019800"/>
            <a:ext cx="86105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CA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Attend a campus tour or an open house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8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5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