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709D-1539-43E4-899B-0FC87A97D925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8EA3-C8D1-4ACA-A28F-3277F6805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442016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4800" y="1828800"/>
            <a:ext cx="2743200" cy="2590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600" dirty="0" err="1">
                <a:latin typeface="Garamond" pitchFamily="18" charset="0"/>
              </a:rPr>
              <a:t>Italy</a:t>
            </a:r>
            <a:r>
              <a:rPr lang="fr-FR" sz="3600" dirty="0">
                <a:latin typeface="Garamond" pitchFamily="18" charset="0"/>
              </a:rPr>
              <a:t> &amp; Munich </a:t>
            </a:r>
            <a:r>
              <a:rPr lang="en-US" dirty="0">
                <a:latin typeface="Garamond" pitchFamily="18" charset="0"/>
              </a:rPr>
              <a:t/>
            </a:r>
            <a:br>
              <a:rPr lang="en-US" dirty="0">
                <a:latin typeface="Garamond" pitchFamily="18" charset="0"/>
              </a:rPr>
            </a:br>
            <a:r>
              <a:rPr lang="en-US" sz="800" dirty="0">
                <a:latin typeface="Garamond" pitchFamily="18" charset="0"/>
              </a:rPr>
              <a:t> </a:t>
            </a:r>
            <a:br>
              <a:rPr lang="en-US" sz="800" dirty="0">
                <a:latin typeface="Garamond" pitchFamily="18" charset="0"/>
              </a:rPr>
            </a:br>
            <a:r>
              <a:rPr lang="en-US" sz="1600" dirty="0">
                <a:latin typeface="Garamond" pitchFamily="18" charset="0"/>
              </a:rPr>
              <a:t>March 5, 2019 - March 16, 2019 </a:t>
            </a:r>
            <a:r>
              <a:rPr lang="en-US" sz="900" dirty="0">
                <a:latin typeface="Garamond" pitchFamily="18" charset="0"/>
              </a:rPr>
              <a:t/>
            </a:r>
            <a:br>
              <a:rPr lang="en-US" sz="900" dirty="0">
                <a:latin typeface="Garamond" pitchFamily="18" charset="0"/>
              </a:rPr>
            </a:br>
            <a:r>
              <a:rPr lang="en-US" sz="800" dirty="0">
                <a:latin typeface="Garamond" pitchFamily="18" charset="0"/>
              </a:rPr>
              <a:t> </a:t>
            </a:r>
            <a:r>
              <a:rPr lang="en-US" sz="900" dirty="0">
                <a:latin typeface="Garamond" pitchFamily="18" charset="0"/>
              </a:rPr>
              <a:t/>
            </a:r>
            <a:br>
              <a:rPr lang="en-US" sz="900" dirty="0">
                <a:latin typeface="Garamond" pitchFamily="18" charset="0"/>
              </a:rPr>
            </a:br>
            <a:r>
              <a:rPr lang="en-US" sz="1300" dirty="0">
                <a:latin typeface="Garamond" pitchFamily="18" charset="0"/>
              </a:rPr>
              <a:t>Included: </a:t>
            </a:r>
            <a:br>
              <a:rPr lang="en-US" sz="1300" dirty="0">
                <a:latin typeface="Garamond" pitchFamily="18" charset="0"/>
              </a:rPr>
            </a:br>
            <a:r>
              <a:rPr lang="en-US" sz="1300" dirty="0">
                <a:latin typeface="Garamond" pitchFamily="18" charset="0"/>
              </a:rPr>
              <a:t> Round-trip airfare, all transportation, sightseeing tours and site visits, all hotels with private bathroom, breakfast and dinner daily, full-time multi-lingual tour director. All-inclusive insurance available</a:t>
            </a:r>
            <a:r>
              <a:rPr lang="en-US" sz="1300" dirty="0"/>
              <a:t>.</a:t>
            </a:r>
            <a:r>
              <a:rPr lang="en-US" sz="1300" i="1" dirty="0"/>
              <a:t/>
            </a:r>
            <a:br>
              <a:rPr lang="en-US" sz="1300" i="1" dirty="0"/>
            </a:br>
            <a:r>
              <a:rPr lang="en-US" sz="800" i="1" dirty="0"/>
              <a:t> </a:t>
            </a:r>
            <a:r>
              <a:rPr lang="en-US" sz="1300" i="1" dirty="0"/>
              <a:t/>
            </a:r>
            <a:br>
              <a:rPr lang="en-US" sz="1300" i="1" dirty="0"/>
            </a:br>
            <a:r>
              <a:rPr lang="en-US" sz="1300" b="1" smtClean="0">
                <a:latin typeface="Garamond" pitchFamily="18" charset="0"/>
              </a:rPr>
              <a:t>www.explorica.ca/VanManen-3814  </a:t>
            </a:r>
            <a:endParaRPr lang="en-US" sz="1300" i="1" dirty="0">
              <a:latin typeface="Garamond" pitchFamily="18" charset="0"/>
            </a:endParaRPr>
          </a:p>
        </p:txBody>
      </p:sp>
      <p:pic>
        <p:nvPicPr>
          <p:cNvPr id="10" name="Picture 5" descr="explorica_travellearn_roundedrectang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1752600" cy="3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4"/>
          <p:cNvSpPr txBox="1">
            <a:spLocks/>
          </p:cNvSpPr>
          <p:nvPr/>
        </p:nvSpPr>
        <p:spPr>
          <a:xfrm>
            <a:off x="1828800" y="4495800"/>
            <a:ext cx="2514600" cy="4342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TOUR ITINERARY:</a:t>
            </a:r>
          </a:p>
          <a:p>
            <a:r>
              <a:rPr lang="en-US" sz="1300" b="1" dirty="0">
                <a:latin typeface="Garamond" pitchFamily="18" charset="0"/>
              </a:rPr>
              <a:t>  </a:t>
            </a:r>
          </a:p>
          <a:p>
            <a:r>
              <a:rPr lang="en-US" sz="1100" b="1" dirty="0">
                <a:latin typeface="Garamond" pitchFamily="18" charset="0"/>
              </a:rPr>
              <a:t>Day 1 Start Tour </a:t>
            </a:r>
          </a:p>
          <a:p>
            <a:endParaRPr lang="en-US" sz="1100" b="1" dirty="0">
              <a:latin typeface="Garamond" pitchFamily="18" charset="0"/>
            </a:endParaRPr>
          </a:p>
          <a:p>
            <a:r>
              <a:rPr lang="en-US" sz="1100" b="1" dirty="0">
                <a:latin typeface="Garamond" pitchFamily="18" charset="0"/>
              </a:rPr>
              <a:t>Day 2 Ciao Rome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Meet your tour director and check into hotel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Rome city walk: Spanish Steps, </a:t>
            </a:r>
            <a:r>
              <a:rPr lang="en-US" sz="1100" dirty="0" err="1">
                <a:latin typeface="Garamond" pitchFamily="18" charset="0"/>
              </a:rPr>
              <a:t>Trevi</a:t>
            </a:r>
            <a:r>
              <a:rPr lang="en-US" sz="1100" dirty="0">
                <a:latin typeface="Garamond" pitchFamily="18" charset="0"/>
              </a:rPr>
              <a:t> Fountain, Pantheon, Piazza Navona</a:t>
            </a:r>
          </a:p>
          <a:p>
            <a:pPr marL="18288" defTabSz="457200"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1100" b="1" dirty="0">
              <a:latin typeface="Garamond" pitchFamily="18" charset="0"/>
            </a:endParaRPr>
          </a:p>
          <a:p>
            <a:r>
              <a:rPr lang="en-US" sz="1100" b="1" dirty="0">
                <a:latin typeface="Garamond" pitchFamily="18" charset="0"/>
              </a:rPr>
              <a:t>Day 3 Rome Landmarks 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Rome guided walking sightseeing tour with Whisper headsets: Vatican Museums &amp; Sistine Chapel visit, St. Peter’s Basilica visit, Colosseum visit, Piazza Venezia, Forum </a:t>
            </a:r>
            <a:r>
              <a:rPr lang="en-US" sz="1100" dirty="0" err="1">
                <a:latin typeface="Garamond" pitchFamily="18" charset="0"/>
              </a:rPr>
              <a:t>Romanum</a:t>
            </a:r>
            <a:r>
              <a:rPr lang="en-US" sz="1100" dirty="0">
                <a:latin typeface="Garamond" pitchFamily="18" charset="0"/>
              </a:rPr>
              <a:t> visit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Authentic trattoria dinner</a:t>
            </a:r>
          </a:p>
          <a:p>
            <a:pPr marL="18288" defTabSz="457200"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1100" b="1" dirty="0">
              <a:latin typeface="Garamond" pitchFamily="18" charset="0"/>
            </a:endParaRPr>
          </a:p>
          <a:p>
            <a:r>
              <a:rPr lang="en-US" sz="1100" b="1" dirty="0">
                <a:latin typeface="Garamond" pitchFamily="18" charset="0"/>
              </a:rPr>
              <a:t>Day 4 Rome—Florence   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Travel to Florence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St. Francis of Assisi Basilica visit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Traditional Italian pizza dinner</a:t>
            </a:r>
          </a:p>
          <a:p>
            <a:pPr marL="18288" defTabSz="457200"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1100" b="1" dirty="0">
              <a:latin typeface="Garamond" pitchFamily="18" charset="0"/>
            </a:endParaRPr>
          </a:p>
          <a:p>
            <a:r>
              <a:rPr lang="en-US" sz="1100" b="1" dirty="0">
                <a:latin typeface="Garamond" pitchFamily="18" charset="0"/>
              </a:rPr>
              <a:t>Day 5 Florence Landmarks 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Florence guided walking sightseeing tour with Whisper headsets: Palazzo Vecchio, Piazza </a:t>
            </a:r>
            <a:r>
              <a:rPr lang="en-US" sz="1100" dirty="0" err="1">
                <a:latin typeface="Garamond" pitchFamily="18" charset="0"/>
              </a:rPr>
              <a:t>della</a:t>
            </a:r>
            <a:r>
              <a:rPr lang="en-US" sz="1100" dirty="0">
                <a:latin typeface="Garamond" pitchFamily="18" charset="0"/>
              </a:rPr>
              <a:t> </a:t>
            </a:r>
            <a:r>
              <a:rPr lang="en-US" sz="1100" dirty="0" err="1">
                <a:latin typeface="Garamond" pitchFamily="18" charset="0"/>
              </a:rPr>
              <a:t>Signoria</a:t>
            </a:r>
            <a:r>
              <a:rPr lang="en-US" sz="1100" dirty="0">
                <a:latin typeface="Garamond" pitchFamily="18" charset="0"/>
              </a:rPr>
              <a:t>, Chiesa di Santa Croce, Ponte Vecchio, Duomo visit, leather workshop, Gates of Paradise, Giotto’s Bell Tower, Dante's House</a:t>
            </a:r>
          </a:p>
          <a:p>
            <a:pPr marL="109728" indent="-91440" defTabSz="457200"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Optional Pisa guided excursion $75: Baptistery visit, Leaning Tower</a:t>
            </a:r>
          </a:p>
          <a:p>
            <a:pPr marL="18288" defTabSz="457200"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1100" b="1" dirty="0">
              <a:latin typeface="Garamond" pitchFamily="18" charset="0"/>
            </a:endParaRPr>
          </a:p>
          <a:p>
            <a:r>
              <a:rPr lang="en-US" sz="1100" b="1" dirty="0">
                <a:latin typeface="Garamond" pitchFamily="18" charset="0"/>
              </a:rPr>
              <a:t>Day 6 Florence—Venice   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Travel to Venice via Verona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1100" dirty="0">
                <a:latin typeface="Garamond" pitchFamily="18" charset="0"/>
              </a:rPr>
              <a:t>Verona tour director-led sightseeing: Romeo and Juliet balcony, Verona Arena</a:t>
            </a:r>
          </a:p>
          <a:p>
            <a:pPr marL="18288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r>
              <a:rPr lang="en-US" sz="1100" b="1" dirty="0">
                <a:latin typeface="Garamond" pitchFamily="18" charset="0"/>
              </a:rPr>
              <a:t> 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4419600" y="4572000"/>
            <a:ext cx="2438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900" b="1" dirty="0">
                <a:latin typeface="Garamond" pitchFamily="18" charset="0"/>
              </a:rPr>
              <a:t>Day 7 Venice Landmarks 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Venice guided walking sightseeing tour with Whisper headsets: St. Mark’s Square, St. Mark's Basilica, Doge's Palace visit, glass-blowing demonstration</a:t>
            </a:r>
          </a:p>
          <a:p>
            <a:pPr marL="18288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900" b="1" dirty="0"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Day 8 Venice—Munich   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Travel to Munich via Innsbruck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Innsbruck city walk: Golden Roof, </a:t>
            </a:r>
            <a:r>
              <a:rPr lang="en-US" sz="900" dirty="0" err="1">
                <a:latin typeface="Garamond" pitchFamily="18" charset="0"/>
              </a:rPr>
              <a:t>Triumphbogen</a:t>
            </a:r>
            <a:r>
              <a:rPr lang="en-US" sz="900" dirty="0">
                <a:latin typeface="Garamond" pitchFamily="18" charset="0"/>
              </a:rPr>
              <a:t>, Olympic site</a:t>
            </a:r>
          </a:p>
          <a:p>
            <a:pPr marL="18288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900" b="1" dirty="0"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Day 9 Munich Landmarks  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Munich guided sightseeing tour: </a:t>
            </a:r>
            <a:r>
              <a:rPr lang="en-US" sz="900" dirty="0" err="1">
                <a:latin typeface="Garamond" pitchFamily="18" charset="0"/>
              </a:rPr>
              <a:t>Residenz</a:t>
            </a:r>
            <a:r>
              <a:rPr lang="en-US" sz="900" dirty="0">
                <a:latin typeface="Garamond" pitchFamily="18" charset="0"/>
              </a:rPr>
              <a:t>, </a:t>
            </a:r>
            <a:r>
              <a:rPr lang="en-US" sz="900" dirty="0" err="1">
                <a:latin typeface="Garamond" pitchFamily="18" charset="0"/>
              </a:rPr>
              <a:t>Nymphenburg</a:t>
            </a:r>
            <a:r>
              <a:rPr lang="en-US" sz="900" dirty="0">
                <a:latin typeface="Garamond" pitchFamily="18" charset="0"/>
              </a:rPr>
              <a:t> Palace Gardens, Alte </a:t>
            </a:r>
            <a:r>
              <a:rPr lang="en-US" sz="900" dirty="0" err="1">
                <a:latin typeface="Garamond" pitchFamily="18" charset="0"/>
              </a:rPr>
              <a:t>Pinakothek</a:t>
            </a:r>
            <a:r>
              <a:rPr lang="en-US" sz="900" dirty="0">
                <a:latin typeface="Garamond" pitchFamily="18" charset="0"/>
              </a:rPr>
              <a:t>, </a:t>
            </a:r>
            <a:r>
              <a:rPr lang="en-US" sz="900" dirty="0" err="1">
                <a:latin typeface="Garamond" pitchFamily="18" charset="0"/>
              </a:rPr>
              <a:t>Deutsches</a:t>
            </a:r>
            <a:r>
              <a:rPr lang="en-US" sz="900" dirty="0">
                <a:latin typeface="Garamond" pitchFamily="18" charset="0"/>
              </a:rPr>
              <a:t> Museum, BMW Headquarters visit, Olympic site of 1972, </a:t>
            </a:r>
            <a:r>
              <a:rPr lang="en-US" sz="900" dirty="0" err="1">
                <a:latin typeface="Garamond" pitchFamily="18" charset="0"/>
              </a:rPr>
              <a:t>Frauenkirche</a:t>
            </a:r>
            <a:r>
              <a:rPr lang="en-US" sz="900" dirty="0">
                <a:latin typeface="Garamond" pitchFamily="18" charset="0"/>
              </a:rPr>
              <a:t>, </a:t>
            </a:r>
            <a:r>
              <a:rPr lang="en-US" sz="900" dirty="0" err="1">
                <a:latin typeface="Garamond" pitchFamily="18" charset="0"/>
              </a:rPr>
              <a:t>Neues</a:t>
            </a:r>
            <a:r>
              <a:rPr lang="en-US" sz="900" dirty="0">
                <a:latin typeface="Garamond" pitchFamily="18" charset="0"/>
              </a:rPr>
              <a:t> </a:t>
            </a:r>
            <a:r>
              <a:rPr lang="en-US" sz="900" dirty="0" err="1">
                <a:latin typeface="Garamond" pitchFamily="18" charset="0"/>
              </a:rPr>
              <a:t>Rathaus</a:t>
            </a:r>
            <a:r>
              <a:rPr lang="en-US" sz="900" dirty="0">
                <a:latin typeface="Garamond" pitchFamily="18" charset="0"/>
              </a:rPr>
              <a:t>, </a:t>
            </a:r>
            <a:r>
              <a:rPr lang="en-US" sz="900" dirty="0" err="1">
                <a:latin typeface="Garamond" pitchFamily="18" charset="0"/>
              </a:rPr>
              <a:t>Marienplatz</a:t>
            </a:r>
            <a:r>
              <a:rPr lang="en-US" sz="900" dirty="0">
                <a:latin typeface="Garamond" pitchFamily="18" charset="0"/>
              </a:rPr>
              <a:t>/Glockenspiel, </a:t>
            </a:r>
            <a:r>
              <a:rPr lang="en-US" sz="900" dirty="0" err="1">
                <a:latin typeface="Garamond" pitchFamily="18" charset="0"/>
              </a:rPr>
              <a:t>Hofbräuhaus</a:t>
            </a:r>
            <a:endParaRPr lang="en-US" sz="900" dirty="0">
              <a:latin typeface="Garamond" pitchFamily="18" charset="0"/>
            </a:endParaRP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Dachau Concentration Camp &amp; Memorial visit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Bavarian bratwurst dinner</a:t>
            </a:r>
          </a:p>
          <a:p>
            <a:pPr marL="18288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900" b="1" dirty="0"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Day 10 Start extension to Switzerland  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Travel to Lucerne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Neuschwanstein Castle visit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Oberammergau excursion</a:t>
            </a:r>
          </a:p>
          <a:p>
            <a:pPr marL="18288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900" b="1" dirty="0"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Day 11 Lucerne Landmarks  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Lucerne tour director-led sightseeing: </a:t>
            </a:r>
            <a:r>
              <a:rPr lang="en-US" sz="900" dirty="0" err="1">
                <a:latin typeface="Garamond" pitchFamily="18" charset="0"/>
              </a:rPr>
              <a:t>Löwendenkmal</a:t>
            </a:r>
            <a:r>
              <a:rPr lang="en-US" sz="900" dirty="0">
                <a:latin typeface="Garamond" pitchFamily="18" charset="0"/>
              </a:rPr>
              <a:t> (Lion Monument), River Reuss, </a:t>
            </a:r>
            <a:r>
              <a:rPr lang="en-US" sz="900" dirty="0" err="1">
                <a:latin typeface="Garamond" pitchFamily="18" charset="0"/>
              </a:rPr>
              <a:t>Kapellbrücke</a:t>
            </a:r>
            <a:endParaRPr lang="en-US" sz="900" dirty="0">
              <a:latin typeface="Garamond" pitchFamily="18" charset="0"/>
            </a:endParaRP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Swiss folklore evening with dinner (pending availability)</a:t>
            </a:r>
          </a:p>
          <a:p>
            <a:pPr marL="18288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tabLst>
                <a:tab pos="182880" algn="l"/>
                <a:tab pos="365760" algn="l"/>
                <a:tab pos="548640" algn="l"/>
              </a:tabLst>
            </a:pPr>
            <a:endParaRPr lang="en-US" sz="900" b="1" dirty="0">
              <a:latin typeface="Garamond" pitchFamily="18" charset="0"/>
            </a:endParaRPr>
          </a:p>
          <a:p>
            <a:r>
              <a:rPr lang="en-US" sz="900" b="1" dirty="0">
                <a:latin typeface="Garamond" pitchFamily="18" charset="0"/>
              </a:rPr>
              <a:t>Day 12 End Tour   </a:t>
            </a:r>
          </a:p>
          <a:p>
            <a:pPr marL="109728" indent="-91440" defTabSz="457200">
              <a:lnSpc>
                <a:spcPct val="80000"/>
              </a:lnSpc>
              <a:buClr>
                <a:schemeClr val="bg1">
                  <a:lumMod val="50000"/>
                </a:schemeClr>
              </a:buClr>
              <a:buFont typeface="Lucida Grande"/>
              <a:buChar char="›"/>
              <a:tabLst>
                <a:tab pos="182880" algn="l"/>
                <a:tab pos="365760" algn="l"/>
                <a:tab pos="548640" algn="l"/>
              </a:tabLst>
            </a:pPr>
            <a:r>
              <a:rPr lang="en-US" sz="900" dirty="0">
                <a:latin typeface="Garamond" pitchFamily="18" charset="0"/>
              </a:rPr>
              <a:t>Travel to Zurich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5638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Garamond" pitchFamily="18" charset="0"/>
              </a:rPr>
              <a:t>Explore Florence!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7010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Garamond" pitchFamily="18" charset="0"/>
              </a:rPr>
              <a:t>Enjoy Italian Cuisines!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838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Garamond" pitchFamily="18" charset="0"/>
              </a:rPr>
              <a:t>Visit Neuschwanstein Castle!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4572000"/>
            <a:ext cx="1600200" cy="990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" y="5943600"/>
            <a:ext cx="1600200" cy="990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" y="7315200"/>
            <a:ext cx="1600200" cy="990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88392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700" dirty="0">
                <a:solidFill>
                  <a:srgbClr val="231F20"/>
                </a:solidFill>
                <a:latin typeface="Times New Roman" pitchFamily="18" charset="0"/>
                <a:cs typeface="Arial" pitchFamily="34" charset="0"/>
              </a:rPr>
              <a:t>3080 Yonge Street, Suite 5052, Toronto, ON M4N 3N1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30</Words>
  <Application>Microsoft Office PowerPoint</Application>
  <PresentationFormat>On-screen Show (4:3)</PresentationFormat>
  <Paragraphs>53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Italy &amp; Munich    March 5, 2019 - March 16, 2019    Included:   Round-trip airfare, all transportation, sightseeing tours and site visits, all hotels with private bathroom, breakfast and dinner daily, full-time multi-lingual tour director. All-inclusive insurance available.   www.explorica.ca/VanManen-3814  </vt:lpstr>
    </vt:vector>
  </TitlesOfParts>
  <Company>Explorica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&amp; Spain</dc:title>
  <dc:creator>ssteinwedell</dc:creator>
  <cp:lastModifiedBy>Rose Marie Davis</cp:lastModifiedBy>
  <cp:revision>87</cp:revision>
  <dcterms:created xsi:type="dcterms:W3CDTF">2012-09-20T22:53:39Z</dcterms:created>
  <dcterms:modified xsi:type="dcterms:W3CDTF">2018-03-21T15:41:02Z</dcterms:modified>
</cp:coreProperties>
</file>