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20"/>
      <p:bold r:id="rId21"/>
      <p:italic r:id="rId22"/>
      <p:boldItalic r:id="rId23"/>
    </p:embeddedFont>
    <p:embeddedFont>
      <p:font typeface="Open Sans" panose="020B0604020202020204" charset="0"/>
      <p:regular r:id="rId24"/>
      <p:bold r:id="rId25"/>
      <p:italic r:id="rId26"/>
      <p:boldItalic r:id="rId27"/>
    </p:embeddedFont>
    <p:embeddedFont>
      <p:font typeface="PT Sans Narrow" panose="020B0604020202020204" charset="0"/>
      <p:regular r:id="rId28"/>
      <p:bold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9AE1572-4228-447F-8154-ABA8FD3640DB}">
  <a:tblStyle styleId="{29AE1572-4228-447F-8154-ABA8FD3640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0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35482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166f18260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166f18260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166f18260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166f18260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166f18260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166f18260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166f18260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166f18260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166f18260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166f18260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166f18260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166f18260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166f18260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166f18260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166f18260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166f18260_0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166f18260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166f18260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166f18260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166f18260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166f18260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166f18260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166f18260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166f18260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166f18260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166f18260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166f18260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166f18260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166f18260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166f18260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166f18260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166f18260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hc.wrdsb.ca/ib/for-students/cas-mission-statement/cas-expectations-and-resource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hci.managebac.com/logi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raser_haig@wrdsb.c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bpublishing.ibo.org/server3/apps/handbook/index.html?doc=d_0_dpyyy_vmx_1509_1_e&amp;part=1&amp;chapter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ulie_neeb@wrdsb.c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Extended Essay and CAS Info for Parents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Grade 11 Sept 2019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Grade 12 Sept 2019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Timelines for CAS</a:t>
            </a:r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CAS must begin in September of Year 1 (11)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CAS must continue for at least 18 months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 CHCI, your CAS portfolio is due on April 1</a:t>
            </a:r>
            <a:r>
              <a:rPr lang="en" sz="2400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Year 2 (12)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Grade 9 and 10 activities are encouraged, but you will not provide evidence or reflect formally on those activities.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Full Diploma Students automatically earn requirement for Volunteer Hours for Ontario Diploma when CAS is completed.</a:t>
            </a:r>
            <a:endParaRPr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much is “enough”?</a:t>
            </a:r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Guidelines over 2 Years (11 and 12):</a:t>
            </a:r>
            <a:r>
              <a:rPr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“Approximately the equivalent of half a day per school week, 3 to 4 hours per week, or approximately 150 hours in total, with a reasonable balance between creativity, action and service.  Hour counting is not encouraged.”</a:t>
            </a:r>
            <a:endParaRPr sz="3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begin</a:t>
            </a:r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Check out the CAS pages on the CHCI website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CHCI’s CAS Guidelines</a:t>
            </a:r>
            <a:endParaRPr sz="2400" u="sng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3"/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Between August 1st and September 15</a:t>
            </a:r>
            <a:r>
              <a:rPr lang="en" sz="2400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Grade 11, students are expected to begin adding CAS experiences to ManageBac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students add CAS experiences, they will be approved by Co-ordinator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Following Through</a:t>
            </a:r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During grade 11 and grade 12, it is your responsibility to follow through with your CAS activities.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Keep track of the activities in which you participate.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Add CAS experiences 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regularly on ManageBac.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Gather evidence 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 each experience and upload to ManageBac.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Reflect 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 each activity when you are done check off appropriate Learning Outcomes on ManageBac.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Submit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experiences for approval to ManageBac.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Responsibilities of Students</a:t>
            </a:r>
            <a:endParaRPr/>
          </a:p>
        </p:txBody>
      </p:sp>
      <p:sp>
        <p:nvSpPr>
          <p:cNvPr id="145" name="Google Shape;145;p2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Students are </a:t>
            </a:r>
            <a:r>
              <a:rPr lang="en"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required 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to: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Self-review at the beginning of their CAS experience and set personal goal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Plan, do and reflect over an 18 month period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Undertake at least two interim reviews and final review with CAS advisor (we will meet at least 3 times)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Take part in a range of activities, including at least one project, some of which they have initiated themselves, collaborated with others and one that “crosses over” between two areas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Keep records of activities and achievements, including a list of the principle activities undertaken on ManageBac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Gather evidence of achievement of the seven CAS learning outcomes (</a:t>
            </a:r>
            <a:r>
              <a:rPr lang="en"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Evidence and Reflections)</a:t>
            </a:r>
            <a:endParaRPr sz="14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your CAS portfolio by April 1</a:t>
            </a:r>
            <a:r>
              <a:rPr lang="en" sz="1400" b="1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"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Year 2 (Grade 12)</a:t>
            </a:r>
            <a:endParaRPr sz="14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" sz="4000" b="0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might</a:t>
            </a:r>
            <a:r>
              <a:rPr lang="en" sz="40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CAS Programme look like?</a:t>
            </a:r>
            <a:endParaRPr/>
          </a:p>
        </p:txBody>
      </p:sp>
      <p:sp>
        <p:nvSpPr>
          <p:cNvPr id="151" name="Google Shape;151;p2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152" name="Google Shape;152;p27"/>
          <p:cNvGraphicFramePr/>
          <p:nvPr/>
        </p:nvGraphicFramePr>
        <p:xfrm>
          <a:off x="952500" y="14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{29AE1572-4228-447F-8154-ABA8FD3640DB}</a:tableStyleId>
              </a:tblPr>
              <a:tblGrid>
                <a:gridCol w="1881675"/>
                <a:gridCol w="1881675"/>
                <a:gridCol w="1881675"/>
                <a:gridCol w="1881675"/>
              </a:tblGrid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highlight>
                            <a:srgbClr val="FFD966"/>
                          </a:highlight>
                        </a:rPr>
                        <a:t>Activity</a:t>
                      </a:r>
                      <a:endParaRPr b="1">
                        <a:highlight>
                          <a:srgbClr val="FFD966"/>
                        </a:highlight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highlight>
                            <a:srgbClr val="FFD966"/>
                          </a:highlight>
                        </a:rPr>
                        <a:t>Dates/Time Period</a:t>
                      </a:r>
                      <a:endParaRPr b="1">
                        <a:highlight>
                          <a:srgbClr val="FFD966"/>
                        </a:highlight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highlight>
                            <a:srgbClr val="FFD966"/>
                          </a:highlight>
                        </a:rPr>
                        <a:t>CAS Evidence</a:t>
                      </a:r>
                      <a:endParaRPr b="1">
                        <a:highlight>
                          <a:srgbClr val="FFD966"/>
                        </a:highlight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highlight>
                            <a:srgbClr val="FFD966"/>
                          </a:highlight>
                        </a:rPr>
                        <a:t>Learning Outcome</a:t>
                      </a:r>
                      <a:endParaRPr b="1">
                        <a:highlight>
                          <a:srgbClr val="FFD966"/>
                        </a:highlight>
                      </a:endParaRP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Volleyball Team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-Sem 1 of grades 11 and 12</a:t>
                      </a:r>
                      <a:endParaRPr sz="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-16 weeks, 4 x week, 1.5 hrs each time (practices and games)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-Action</a:t>
                      </a:r>
                      <a:endParaRPr sz="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-photo/ reflection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-Collaboration</a:t>
                      </a:r>
                      <a:endParaRPr sz="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-New skills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Arts Showcase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-Sem 2 of grades 11 and 12</a:t>
                      </a:r>
                      <a:endParaRPr sz="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-12 weeks, 1.5 hrs per week (planning)</a:t>
                      </a:r>
                      <a:endParaRPr sz="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-4 weeks, 2 hrs practice each wk</a:t>
                      </a:r>
                      <a:endParaRPr sz="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-Leader of Publicity</a:t>
                      </a:r>
                      <a:endParaRPr sz="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-Performer (poetry reading)</a:t>
                      </a:r>
                      <a:endParaRPr sz="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-Creativity/Service</a:t>
                      </a:r>
                      <a:endParaRPr sz="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(leadership role/initiated)</a:t>
                      </a:r>
                      <a:endParaRPr sz="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-brochure/ reflection</a:t>
                      </a:r>
                      <a:endParaRPr sz="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PROJECT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-Planned and initiated</a:t>
                      </a:r>
                      <a:endParaRPr sz="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-Awareness of strengths and weaknesses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KPL Volunteer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-October Grade 11 to December Grade 12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-15 months, 4 hours per month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-helps to organize summer reading program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-Creativity and Service Project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-Journal and photos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-Letter from KPL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-Issue of Global Importance (literacy)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-Ethical Implications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-Planned and Initiated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-Collaboration</a:t>
                      </a:r>
                      <a:endParaRPr sz="8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Community Hockey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-Sept to March Grade 11 and 12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-4 + hours per week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-Player and Assistant Coach for a younger team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-Action and Service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-Practice/Game Schedule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-Journals, Letter from Head Coach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-Team photos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-New Challenge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-Ethical Implications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-Skill Development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-Leadership</a:t>
                      </a:r>
                      <a:endParaRPr sz="8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CHCI Music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-Grade 11 and 12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-2 hours per week on average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-Creativity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-Programs from performances, video, journal, music pieces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-Collaboration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-Awareness of Strengths and Weaknesses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-Global Importance</a:t>
                      </a:r>
                      <a:endParaRPr sz="8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58" name="Google Shape;158;p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OSSD, your CAS portfolio will be assessed to determine a final Grade in </a:t>
            </a: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GPP3OI (credit is earned)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and 50 hours of Community Service for </a:t>
            </a: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Ontario Diploma is granted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the IB Diploma, the CAS portfolio will be assessed as Complete or Incomplete—is there evidence of the 7 learning outcomes and were the activities sustained over the 18 month period, balanced between the 3 areas?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CAS is compulsory to receive IB Diploma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ManageBac?</a:t>
            </a:r>
            <a:endParaRPr/>
          </a:p>
        </p:txBody>
      </p:sp>
      <p:sp>
        <p:nvSpPr>
          <p:cNvPr id="164" name="Google Shape;164;p2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 online tool to record CAS activities, Extended Essay work and TOK presentation and essay.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will be given their passwords in JUNE of Grade 10 so that they can begin using ManageBac over the summer between Grade 10 and 11.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Date and Time stamped.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need to update this platform regularly over Grade 11 and 12.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SAMPLE MANAGEBAC ACCOUNT:</a:t>
            </a:r>
            <a:endParaRPr b="1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https://chci.managebac.com/login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Information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Mr. Fraser Haig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Extended Essay Coordinator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fraser_haig@wrdsb.ca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Online appointments available for students on the Guidance page.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ManageBac and Google Classroom platforms are used.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Features of the Extended Essay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The extended essay is compulsory for all students taking the Diploma Programme.</a:t>
            </a: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A student must achieve a D grade or higher to be awarded the Diploma.</a:t>
            </a: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The extended essay is externally assessed and, in combination with the grade for Theory of Knowledge, contributes up to three points to the total score for the IB Diploma.</a:t>
            </a: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The extended essay process helps prepare students for success at university and in other pathways beyond the Diploma Programme.</a:t>
            </a: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When choosing a subject for the extended essay, students must consult the list of available Diploma Programme subjects published in the</a:t>
            </a:r>
            <a:r>
              <a:rPr lang="en" sz="1600">
                <a:solidFill>
                  <a:srgbClr val="292929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600" i="1" u="sng">
                <a:solidFill>
                  <a:srgbClr val="4A74BB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Handbook of procedures for the Diploma Programme</a:t>
            </a:r>
            <a:r>
              <a:rPr lang="en" sz="1600">
                <a:solidFill>
                  <a:srgbClr val="292929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for the session in question.</a:t>
            </a: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We strongly recommend English or History EE, but other subjects are possible.</a:t>
            </a: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Features of the Extended Essay Continued</a:t>
            </a:r>
            <a:endParaRPr sz="28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The extended essay is a piece of independent research on a topic chosen by the student in consultation with a supervisor in the school.</a:t>
            </a: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It is presented as a formal piece of sustained academic writing containing no more than 4,000 words accompanied by a reflection form of no more than 500 words.</a:t>
            </a: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It is the result of approximately 40 hours of work by the student.</a:t>
            </a: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Students are supported by a supervision process recommended to be 3–5 hours, which includes three mandatory reflection sessions.</a:t>
            </a: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The third and final mandatory reflection session is the </a:t>
            </a:r>
            <a:r>
              <a:rPr lang="en" sz="1600" i="1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viva voce</a:t>
            </a:r>
            <a:r>
              <a:rPr lang="en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, which is a concluding interview with the supervising teacher.</a:t>
            </a: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Format for Teaching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will be called out of class approximately one period each month as a group and will meet with students individually as needed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EE coordinator will teach the process to the group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will choose an EE supervisor who must be a teacher at CHCI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must arrange to meet with their EE supervisor 3 or 4 times a year.  This meeting can be done via google classroom or in person.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Dates for Current Grade 11 Students</a:t>
            </a: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Proposal				October 2018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 a Mentor					October 2018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Research Completed			December 2018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First Reflection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Outline Submitted				March 2019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Second Reflection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Rough Draft					April 2019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Final Draft					September 2019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 b="1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Viva Voce</a:t>
            </a:r>
            <a:r>
              <a:rPr lang="en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		October 2019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lang="en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Third Reflection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Dates for Current Grade 10 Students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Proposal				October 2019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 a Mentor					October 2019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Research Completed			December 2019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First Reflection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Outline Submitted				March 2020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Second Reflection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Rough Draft					April 2020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Final Draft					September 2020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Viva Voce</a:t>
            </a: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			October 2020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Third Reflection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*Current Grade 10 Students may begin THINKING/READING about their topics over summer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Creativity, Activity, Service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“Unless this is done then an IB education will result in producing graduates who know a great deal but who do not care or act on what they know.”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Contact Information: Julie Neeb, CAS coordinator</a:t>
            </a:r>
            <a:endParaRPr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julie_neeb@wrdsb.ca</a:t>
            </a:r>
            <a:endParaRPr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Coordinator communicates with students via ManageBac</a:t>
            </a:r>
            <a:endParaRPr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Nature of CAS</a:t>
            </a:r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8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Creativity:  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arts, and other experiences that involve creative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thinking.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45720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Activity: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physical exertion contributing to a healthy lifestyle, complementing academic work elsewhere in the Diploma Programme.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45720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Service: 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 unpaid and voluntary exchange that has a learning benefit for the student. The rights, dignity and autonomy of all those involved are respected.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1325</Words>
  <Application>Microsoft Office PowerPoint</Application>
  <PresentationFormat>On-screen Show (16:9)</PresentationFormat>
  <Paragraphs>156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Open Sans</vt:lpstr>
      <vt:lpstr>PT Sans Narrow</vt:lpstr>
      <vt:lpstr>Tropic</vt:lpstr>
      <vt:lpstr>Extended Essay and CAS Info for Parents</vt:lpstr>
      <vt:lpstr>Contact Information </vt:lpstr>
      <vt:lpstr>Key Features of the Extended Essay</vt:lpstr>
      <vt:lpstr>Key Features of the Extended Essay Continued </vt:lpstr>
      <vt:lpstr>Format for Teaching</vt:lpstr>
      <vt:lpstr>Dates for Current Grade 11 Students</vt:lpstr>
      <vt:lpstr>Dates for Current Grade 10 Students</vt:lpstr>
      <vt:lpstr>Creativity, Activity, Service</vt:lpstr>
      <vt:lpstr>The Nature of CAS</vt:lpstr>
      <vt:lpstr>Timelines for CAS</vt:lpstr>
      <vt:lpstr>How much is “enough”?</vt:lpstr>
      <vt:lpstr>How to begin</vt:lpstr>
      <vt:lpstr>Following Through</vt:lpstr>
      <vt:lpstr>Responsibilities of Students</vt:lpstr>
      <vt:lpstr>What might a CAS Programme look like?</vt:lpstr>
      <vt:lpstr>Assessment</vt:lpstr>
      <vt:lpstr>What is ManageBac?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Essay and CAS Info for Parents</dc:title>
  <dc:creator>Julie Neeb</dc:creator>
  <cp:lastModifiedBy>Julie Neeb</cp:lastModifiedBy>
  <cp:revision>1</cp:revision>
  <dcterms:modified xsi:type="dcterms:W3CDTF">2019-05-15T17:52:20Z</dcterms:modified>
</cp:coreProperties>
</file>