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59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77" r:id="rId4"/>
    <p:sldId id="335" r:id="rId5"/>
    <p:sldId id="264" r:id="rId6"/>
    <p:sldId id="328" r:id="rId7"/>
    <p:sldId id="267" r:id="rId8"/>
    <p:sldId id="323" r:id="rId9"/>
    <p:sldId id="326" r:id="rId10"/>
    <p:sldId id="330" r:id="rId11"/>
    <p:sldId id="268" r:id="rId12"/>
    <p:sldId id="280" r:id="rId13"/>
    <p:sldId id="331" r:id="rId14"/>
    <p:sldId id="332" r:id="rId15"/>
    <p:sldId id="261" r:id="rId16"/>
    <p:sldId id="281" r:id="rId17"/>
    <p:sldId id="333" r:id="rId18"/>
    <p:sldId id="336" r:id="rId19"/>
    <p:sldId id="300" r:id="rId20"/>
    <p:sldId id="303" r:id="rId21"/>
    <p:sldId id="272" r:id="rId22"/>
    <p:sldId id="340" r:id="rId23"/>
    <p:sldId id="354" r:id="rId24"/>
    <p:sldId id="343" r:id="rId25"/>
    <p:sldId id="348" r:id="rId26"/>
    <p:sldId id="290" r:id="rId27"/>
    <p:sldId id="292" r:id="rId28"/>
    <p:sldId id="341" r:id="rId29"/>
    <p:sldId id="311" r:id="rId30"/>
    <p:sldId id="353" r:id="rId31"/>
    <p:sldId id="351" r:id="rId32"/>
    <p:sldId id="345" r:id="rId33"/>
    <p:sldId id="347" r:id="rId34"/>
    <p:sldId id="352" r:id="rId35"/>
    <p:sldId id="275" r:id="rId3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FF33"/>
    <a:srgbClr val="003300"/>
    <a:srgbClr val="19026E"/>
    <a:srgbClr val="160482"/>
    <a:srgbClr val="6666FF"/>
    <a:srgbClr val="C6D8C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8" autoAdjust="0"/>
    <p:restoredTop sz="86403" autoAdjust="0"/>
  </p:normalViewPr>
  <p:slideViewPr>
    <p:cSldViewPr>
      <p:cViewPr>
        <p:scale>
          <a:sx n="87" d="100"/>
          <a:sy n="87" d="100"/>
        </p:scale>
        <p:origin x="-864" y="-192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B17BA-8019-4EF5-8F11-66BE6297824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D661E1B-480F-4A0E-8E52-B15DFD571BBE}">
      <dgm:prSet phldrT="[Text]" custT="1"/>
      <dgm:spPr/>
      <dgm:t>
        <a:bodyPr/>
        <a:lstStyle/>
        <a:p>
          <a:r>
            <a:rPr lang="en-CA" sz="4000" dirty="0" smtClean="0">
              <a:latin typeface="Arial" pitchFamily="34" charset="0"/>
              <a:cs typeface="Arial" pitchFamily="34" charset="0"/>
            </a:rPr>
            <a:t>Where to look?</a:t>
          </a:r>
          <a:endParaRPr lang="en-CA" sz="4000" dirty="0">
            <a:latin typeface="Arial" pitchFamily="34" charset="0"/>
            <a:cs typeface="Arial" pitchFamily="34" charset="0"/>
          </a:endParaRPr>
        </a:p>
      </dgm:t>
    </dgm:pt>
    <dgm:pt modelId="{FE88C1CD-9EF5-475F-9E87-E3E7939F1000}" type="parTrans" cxnId="{847D4EF8-1D8A-43CE-B504-46B49BEF1C0A}">
      <dgm:prSet/>
      <dgm:spPr/>
      <dgm:t>
        <a:bodyPr/>
        <a:lstStyle/>
        <a:p>
          <a:endParaRPr lang="en-CA"/>
        </a:p>
      </dgm:t>
    </dgm:pt>
    <dgm:pt modelId="{6EEC3A19-F84B-4D13-AE54-018C613B44F3}" type="sibTrans" cxnId="{847D4EF8-1D8A-43CE-B504-46B49BEF1C0A}">
      <dgm:prSet/>
      <dgm:spPr/>
      <dgm:t>
        <a:bodyPr/>
        <a:lstStyle/>
        <a:p>
          <a:endParaRPr lang="en-CA"/>
        </a:p>
      </dgm:t>
    </dgm:pt>
    <dgm:pt modelId="{B293BAE1-C5B2-4998-812B-4313FE037450}">
      <dgm:prSet phldrT="[Text]" custT="1"/>
      <dgm:spPr/>
      <dgm:t>
        <a:bodyPr/>
        <a:lstStyle/>
        <a:p>
          <a:r>
            <a:rPr lang="en-CA" sz="2000" dirty="0" smtClean="0">
              <a:latin typeface="Arial" pitchFamily="34" charset="0"/>
              <a:cs typeface="Arial" pitchFamily="34" charset="0"/>
            </a:rPr>
            <a:t>University</a:t>
          </a:r>
          <a:br>
            <a:rPr lang="en-CA" sz="2000" dirty="0" smtClean="0">
              <a:latin typeface="Arial" pitchFamily="34" charset="0"/>
              <a:cs typeface="Arial" pitchFamily="34" charset="0"/>
            </a:rPr>
          </a:br>
          <a:r>
            <a:rPr lang="en-CA" sz="2000" dirty="0" smtClean="0">
              <a:latin typeface="Arial" pitchFamily="34" charset="0"/>
              <a:cs typeface="Arial" pitchFamily="34" charset="0"/>
            </a:rPr>
            <a:t>&amp;</a:t>
          </a:r>
          <a:br>
            <a:rPr lang="en-CA" sz="2000" dirty="0" smtClean="0">
              <a:latin typeface="Arial" pitchFamily="34" charset="0"/>
              <a:cs typeface="Arial" pitchFamily="34" charset="0"/>
            </a:rPr>
          </a:br>
          <a:r>
            <a:rPr lang="en-CA" sz="2000" dirty="0" smtClean="0">
              <a:latin typeface="Arial" pitchFamily="34" charset="0"/>
              <a:cs typeface="Arial" pitchFamily="34" charset="0"/>
            </a:rPr>
            <a:t>College</a:t>
          </a:r>
          <a:br>
            <a:rPr lang="en-CA" sz="2000" dirty="0" smtClean="0">
              <a:latin typeface="Arial" pitchFamily="34" charset="0"/>
              <a:cs typeface="Arial" pitchFamily="34" charset="0"/>
            </a:rPr>
          </a:br>
          <a:r>
            <a:rPr lang="en-CA" sz="2000" dirty="0" smtClean="0">
              <a:latin typeface="Arial" pitchFamily="34" charset="0"/>
              <a:cs typeface="Arial" pitchFamily="34" charset="0"/>
            </a:rPr>
            <a:t>Websites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C125FC47-8F33-4900-9F89-BA2F24A16322}" type="parTrans" cxnId="{4B88B96D-1B7B-498F-BC87-33E30C8A9480}">
      <dgm:prSet/>
      <dgm:spPr/>
      <dgm:t>
        <a:bodyPr/>
        <a:lstStyle/>
        <a:p>
          <a:endParaRPr lang="en-CA"/>
        </a:p>
      </dgm:t>
    </dgm:pt>
    <dgm:pt modelId="{4C023CFA-9DC4-48D3-B8A3-6486F1A8304C}" type="sibTrans" cxnId="{4B88B96D-1B7B-498F-BC87-33E30C8A9480}">
      <dgm:prSet/>
      <dgm:spPr/>
      <dgm:t>
        <a:bodyPr/>
        <a:lstStyle/>
        <a:p>
          <a:endParaRPr lang="en-CA"/>
        </a:p>
      </dgm:t>
    </dgm:pt>
    <dgm:pt modelId="{5658A44F-9F94-4227-92CE-4765A0E414A4}">
      <dgm:prSet phldrT="[Text]" custT="1"/>
      <dgm:spPr/>
      <dgm:t>
        <a:bodyPr/>
        <a:lstStyle/>
        <a:p>
          <a:r>
            <a:rPr lang="en-CA" sz="2000" dirty="0" smtClean="0">
              <a:latin typeface="Arial" pitchFamily="34" charset="0"/>
              <a:cs typeface="Arial" pitchFamily="34" charset="0"/>
            </a:rPr>
            <a:t>E.D.S.S. Guidance Websit</a:t>
          </a:r>
          <a:r>
            <a:rPr lang="en-CA" sz="2300" dirty="0" smtClean="0">
              <a:latin typeface="Arial" pitchFamily="34" charset="0"/>
              <a:cs typeface="Arial" pitchFamily="34" charset="0"/>
            </a:rPr>
            <a:t>e</a:t>
          </a:r>
          <a:endParaRPr lang="en-CA" sz="2300" dirty="0">
            <a:latin typeface="Arial" pitchFamily="34" charset="0"/>
            <a:cs typeface="Arial" pitchFamily="34" charset="0"/>
          </a:endParaRPr>
        </a:p>
      </dgm:t>
    </dgm:pt>
    <dgm:pt modelId="{97DEDFC7-FA9B-4751-98B1-7B022AC66936}" type="parTrans" cxnId="{ABC2F952-2209-496B-8AA8-4D4E5B9EB501}">
      <dgm:prSet/>
      <dgm:spPr/>
      <dgm:t>
        <a:bodyPr/>
        <a:lstStyle/>
        <a:p>
          <a:endParaRPr lang="en-CA"/>
        </a:p>
      </dgm:t>
    </dgm:pt>
    <dgm:pt modelId="{EFB36508-C24D-48D8-8562-BCBFE7CC8689}" type="sibTrans" cxnId="{ABC2F952-2209-496B-8AA8-4D4E5B9EB501}">
      <dgm:prSet/>
      <dgm:spPr/>
      <dgm:t>
        <a:bodyPr/>
        <a:lstStyle/>
        <a:p>
          <a:endParaRPr lang="en-CA"/>
        </a:p>
      </dgm:t>
    </dgm:pt>
    <dgm:pt modelId="{4674C398-1BA1-4DE0-B02C-E81AF6B470FE}">
      <dgm:prSet phldrT="[Text]" custT="1"/>
      <dgm:spPr/>
      <dgm:t>
        <a:bodyPr/>
        <a:lstStyle/>
        <a:p>
          <a:r>
            <a:rPr lang="en-CA" sz="2000" dirty="0" smtClean="0">
              <a:latin typeface="Arial" pitchFamily="34" charset="0"/>
              <a:cs typeface="Arial" pitchFamily="34" charset="0"/>
            </a:rPr>
            <a:t>Insurance Company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F8D108C1-2759-42FB-BCAB-CC46F0219E5A}" type="parTrans" cxnId="{6CB34AC5-816F-4075-A632-63FCC9BF0A54}">
      <dgm:prSet/>
      <dgm:spPr/>
      <dgm:t>
        <a:bodyPr/>
        <a:lstStyle/>
        <a:p>
          <a:endParaRPr lang="en-CA"/>
        </a:p>
      </dgm:t>
    </dgm:pt>
    <dgm:pt modelId="{EA187E62-171A-4CA9-8F71-2901CF0C1FA4}" type="sibTrans" cxnId="{6CB34AC5-816F-4075-A632-63FCC9BF0A54}">
      <dgm:prSet/>
      <dgm:spPr/>
      <dgm:t>
        <a:bodyPr/>
        <a:lstStyle/>
        <a:p>
          <a:endParaRPr lang="en-CA"/>
        </a:p>
      </dgm:t>
    </dgm:pt>
    <dgm:pt modelId="{AECD9F5D-621E-477B-8805-E177191B3A66}">
      <dgm:prSet phldrT="[Text]" custT="1"/>
      <dgm:spPr/>
      <dgm:t>
        <a:bodyPr/>
        <a:lstStyle/>
        <a:p>
          <a:r>
            <a:rPr lang="en-CA" sz="2000" dirty="0" smtClean="0">
              <a:latin typeface="Arial" pitchFamily="34" charset="0"/>
              <a:cs typeface="Arial" pitchFamily="34" charset="0"/>
            </a:rPr>
            <a:t>Club or Sport Affiliations</a:t>
          </a:r>
          <a:endParaRPr lang="en-CA" sz="2000" dirty="0">
            <a:latin typeface="Arial" pitchFamily="34" charset="0"/>
            <a:cs typeface="Arial" pitchFamily="34" charset="0"/>
          </a:endParaRPr>
        </a:p>
      </dgm:t>
    </dgm:pt>
    <dgm:pt modelId="{818A61FD-54CD-4863-8F08-3D22F08CB73F}" type="parTrans" cxnId="{9497D1F3-8D7B-4D52-A9DB-D26B64667FD4}">
      <dgm:prSet/>
      <dgm:spPr/>
      <dgm:t>
        <a:bodyPr/>
        <a:lstStyle/>
        <a:p>
          <a:endParaRPr lang="en-CA"/>
        </a:p>
      </dgm:t>
    </dgm:pt>
    <dgm:pt modelId="{B842E7ED-EA6B-4ED7-8A9F-2F8EF26345C4}" type="sibTrans" cxnId="{9497D1F3-8D7B-4D52-A9DB-D26B64667FD4}">
      <dgm:prSet/>
      <dgm:spPr/>
      <dgm:t>
        <a:bodyPr/>
        <a:lstStyle/>
        <a:p>
          <a:endParaRPr lang="en-CA"/>
        </a:p>
      </dgm:t>
    </dgm:pt>
    <dgm:pt modelId="{F8447CFB-6FB8-43B0-BEB0-5B61E9B1E9FE}">
      <dgm:prSet phldrT="[Text]" custT="1"/>
      <dgm:spPr/>
      <dgm:t>
        <a:bodyPr/>
        <a:lstStyle/>
        <a:p>
          <a:r>
            <a:rPr lang="en-CA" sz="1600" dirty="0" smtClean="0">
              <a:latin typeface="Arial" pitchFamily="34" charset="0"/>
              <a:cs typeface="Arial" pitchFamily="34" charset="0"/>
            </a:rPr>
            <a:t/>
          </a:r>
          <a:br>
            <a:rPr lang="en-CA" sz="1600" dirty="0" smtClean="0">
              <a:latin typeface="Arial" pitchFamily="34" charset="0"/>
              <a:cs typeface="Arial" pitchFamily="34" charset="0"/>
            </a:rPr>
          </a:br>
          <a:r>
            <a:rPr lang="en-CA" sz="1600" dirty="0" smtClean="0">
              <a:latin typeface="Arial" pitchFamily="34" charset="0"/>
              <a:cs typeface="Arial" pitchFamily="34" charset="0"/>
            </a:rPr>
            <a:t/>
          </a:r>
          <a:br>
            <a:rPr lang="en-CA" sz="1600" dirty="0" smtClean="0">
              <a:latin typeface="Arial" pitchFamily="34" charset="0"/>
              <a:cs typeface="Arial" pitchFamily="34" charset="0"/>
            </a:rPr>
          </a:br>
          <a:r>
            <a:rPr lang="en-CA" sz="1800" dirty="0" smtClean="0">
              <a:latin typeface="Arial" pitchFamily="34" charset="0"/>
              <a:cs typeface="Arial" pitchFamily="34" charset="0"/>
            </a:rPr>
            <a:t>Scholarship Websites</a:t>
          </a:r>
          <a:br>
            <a:rPr lang="en-CA" sz="1800" dirty="0" smtClean="0">
              <a:latin typeface="Arial" pitchFamily="34" charset="0"/>
              <a:cs typeface="Arial" pitchFamily="34" charset="0"/>
            </a:rPr>
          </a:br>
          <a:endParaRPr lang="en-CA" sz="1800" dirty="0">
            <a:latin typeface="Arial" pitchFamily="34" charset="0"/>
            <a:cs typeface="Arial" pitchFamily="34" charset="0"/>
          </a:endParaRPr>
        </a:p>
      </dgm:t>
    </dgm:pt>
    <dgm:pt modelId="{87F7CB4A-38BA-4392-B7AB-92B8ECC1FF69}" type="parTrans" cxnId="{D6C6179C-0A22-4BA5-A409-EAAF574A4A86}">
      <dgm:prSet/>
      <dgm:spPr/>
      <dgm:t>
        <a:bodyPr/>
        <a:lstStyle/>
        <a:p>
          <a:endParaRPr lang="en-CA"/>
        </a:p>
      </dgm:t>
    </dgm:pt>
    <dgm:pt modelId="{BCFCF327-6996-4B7E-BC3C-93120B1ED5F2}" type="sibTrans" cxnId="{D6C6179C-0A22-4BA5-A409-EAAF574A4A86}">
      <dgm:prSet/>
      <dgm:spPr/>
      <dgm:t>
        <a:bodyPr/>
        <a:lstStyle/>
        <a:p>
          <a:endParaRPr lang="en-CA"/>
        </a:p>
      </dgm:t>
    </dgm:pt>
    <dgm:pt modelId="{544FD18E-20CE-4FE0-980C-756D8AC9B78C}">
      <dgm:prSet phldrT="[Text]" custT="1"/>
      <dgm:spPr/>
      <dgm:t>
        <a:bodyPr/>
        <a:lstStyle/>
        <a:p>
          <a:r>
            <a:rPr lang="en-CA" sz="1800" dirty="0" smtClean="0">
              <a:latin typeface="Arial" pitchFamily="34" charset="0"/>
              <a:cs typeface="Arial" pitchFamily="34" charset="0"/>
            </a:rPr>
            <a:t>Employer (student / parent)</a:t>
          </a:r>
        </a:p>
      </dgm:t>
    </dgm:pt>
    <dgm:pt modelId="{A92C8F56-E104-4F40-B70C-804860C1F10F}" type="parTrans" cxnId="{3E51946A-AB99-4FBB-B1D9-F7AA7959D1E3}">
      <dgm:prSet/>
      <dgm:spPr/>
      <dgm:t>
        <a:bodyPr/>
        <a:lstStyle/>
        <a:p>
          <a:endParaRPr lang="en-CA"/>
        </a:p>
      </dgm:t>
    </dgm:pt>
    <dgm:pt modelId="{5BE7C75E-7CC5-493D-9A92-7012546BBB6A}" type="sibTrans" cxnId="{3E51946A-AB99-4FBB-B1D9-F7AA7959D1E3}">
      <dgm:prSet/>
      <dgm:spPr/>
      <dgm:t>
        <a:bodyPr/>
        <a:lstStyle/>
        <a:p>
          <a:endParaRPr lang="en-CA"/>
        </a:p>
      </dgm:t>
    </dgm:pt>
    <dgm:pt modelId="{23D99251-1C54-41C6-9553-E8D6BBDC09A3}">
      <dgm:prSet/>
      <dgm:spPr/>
      <dgm:t>
        <a:bodyPr/>
        <a:lstStyle/>
        <a:p>
          <a:endParaRPr lang="en-US"/>
        </a:p>
      </dgm:t>
    </dgm:pt>
    <dgm:pt modelId="{97B288BE-22AC-4B36-86BE-1617176632E7}" type="parTrans" cxnId="{2D425EB8-4956-4767-ACBB-8B15DD052851}">
      <dgm:prSet/>
      <dgm:spPr/>
      <dgm:t>
        <a:bodyPr/>
        <a:lstStyle/>
        <a:p>
          <a:endParaRPr lang="en-US"/>
        </a:p>
      </dgm:t>
    </dgm:pt>
    <dgm:pt modelId="{694DF656-BE74-43F4-9D39-FF201A00DB79}" type="sibTrans" cxnId="{2D425EB8-4956-4767-ACBB-8B15DD052851}">
      <dgm:prSet/>
      <dgm:spPr/>
      <dgm:t>
        <a:bodyPr/>
        <a:lstStyle/>
        <a:p>
          <a:endParaRPr lang="en-US"/>
        </a:p>
      </dgm:t>
    </dgm:pt>
    <dgm:pt modelId="{65F517F4-D6E8-4D0B-BCCB-1E70FBF1B29B}" type="pres">
      <dgm:prSet presAssocID="{19BB17BA-8019-4EF5-8F11-66BE629782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A76FFA2E-54E2-454C-BED7-D6C48DF8EB29}" type="pres">
      <dgm:prSet presAssocID="{9D661E1B-480F-4A0E-8E52-B15DFD571BB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CA"/>
        </a:p>
      </dgm:t>
    </dgm:pt>
    <dgm:pt modelId="{198ADDD9-28F8-45E8-9CD8-F596148BA5C6}" type="pres">
      <dgm:prSet presAssocID="{B293BAE1-C5B2-4998-812B-4313FE037450}" presName="Accent1" presStyleCnt="0"/>
      <dgm:spPr/>
    </dgm:pt>
    <dgm:pt modelId="{E3D00B3E-2F18-47D3-BD01-AD263DF781AB}" type="pres">
      <dgm:prSet presAssocID="{B293BAE1-C5B2-4998-812B-4313FE037450}" presName="Accent" presStyleLbl="bgShp" presStyleIdx="0" presStyleCnt="6"/>
      <dgm:spPr/>
    </dgm:pt>
    <dgm:pt modelId="{821ED3E6-E256-4284-A05D-01E68F4E97E7}" type="pres">
      <dgm:prSet presAssocID="{B293BAE1-C5B2-4998-812B-4313FE03745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2F2720-3020-413F-87CF-33F765249E61}" type="pres">
      <dgm:prSet presAssocID="{5658A44F-9F94-4227-92CE-4765A0E414A4}" presName="Accent2" presStyleCnt="0"/>
      <dgm:spPr/>
    </dgm:pt>
    <dgm:pt modelId="{77033F69-D6AF-4078-B388-E3FB235AAFCD}" type="pres">
      <dgm:prSet presAssocID="{5658A44F-9F94-4227-92CE-4765A0E414A4}" presName="Accent" presStyleLbl="bgShp" presStyleIdx="1" presStyleCnt="6"/>
      <dgm:spPr/>
    </dgm:pt>
    <dgm:pt modelId="{4252DFAB-AFF8-4269-9E16-D53C38AF414F}" type="pres">
      <dgm:prSet presAssocID="{5658A44F-9F94-4227-92CE-4765A0E414A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F2736A4-59B6-45B0-AF90-129C85D31C9A}" type="pres">
      <dgm:prSet presAssocID="{4674C398-1BA1-4DE0-B02C-E81AF6B470FE}" presName="Accent3" presStyleCnt="0"/>
      <dgm:spPr/>
    </dgm:pt>
    <dgm:pt modelId="{1CBBECDE-10F3-4284-BF85-048B62806385}" type="pres">
      <dgm:prSet presAssocID="{4674C398-1BA1-4DE0-B02C-E81AF6B470FE}" presName="Accent" presStyleLbl="bgShp" presStyleIdx="2" presStyleCnt="6"/>
      <dgm:spPr/>
    </dgm:pt>
    <dgm:pt modelId="{A681067A-2E07-4CBE-B230-9ED28ED7CD79}" type="pres">
      <dgm:prSet presAssocID="{4674C398-1BA1-4DE0-B02C-E81AF6B470F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B41A3A-9BC8-44ED-BBDA-613B0950262E}" type="pres">
      <dgm:prSet presAssocID="{AECD9F5D-621E-477B-8805-E177191B3A66}" presName="Accent4" presStyleCnt="0"/>
      <dgm:spPr/>
    </dgm:pt>
    <dgm:pt modelId="{F9E48B57-6CA9-43AA-918B-9A6DF3BD69E5}" type="pres">
      <dgm:prSet presAssocID="{AECD9F5D-621E-477B-8805-E177191B3A66}" presName="Accent" presStyleLbl="bgShp" presStyleIdx="3" presStyleCnt="6"/>
      <dgm:spPr/>
    </dgm:pt>
    <dgm:pt modelId="{78566267-A4B6-4DF8-B1CB-B3E78CA21C05}" type="pres">
      <dgm:prSet presAssocID="{AECD9F5D-621E-477B-8805-E177191B3A6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2BD6B22-5F26-4276-A3DC-D1E937CA6878}" type="pres">
      <dgm:prSet presAssocID="{F8447CFB-6FB8-43B0-BEB0-5B61E9B1E9FE}" presName="Accent5" presStyleCnt="0"/>
      <dgm:spPr/>
    </dgm:pt>
    <dgm:pt modelId="{D0C0B74B-7748-4060-8BC4-384C2BCCBCEC}" type="pres">
      <dgm:prSet presAssocID="{F8447CFB-6FB8-43B0-BEB0-5B61E9B1E9FE}" presName="Accent" presStyleLbl="bgShp" presStyleIdx="4" presStyleCnt="6"/>
      <dgm:spPr/>
    </dgm:pt>
    <dgm:pt modelId="{4EFAC7E5-7749-409E-B076-9103B17A03C9}" type="pres">
      <dgm:prSet presAssocID="{F8447CFB-6FB8-43B0-BEB0-5B61E9B1E9F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FA8A43-A915-4CC4-AE84-387A7D6EB424}" type="pres">
      <dgm:prSet presAssocID="{544FD18E-20CE-4FE0-980C-756D8AC9B78C}" presName="Accent6" presStyleCnt="0"/>
      <dgm:spPr/>
    </dgm:pt>
    <dgm:pt modelId="{9189DFA5-6F79-486E-AE0F-09AD5B6348B6}" type="pres">
      <dgm:prSet presAssocID="{544FD18E-20CE-4FE0-980C-756D8AC9B78C}" presName="Accent" presStyleLbl="bgShp" presStyleIdx="5" presStyleCnt="6"/>
      <dgm:spPr/>
    </dgm:pt>
    <dgm:pt modelId="{17DD467B-6C76-4B10-B54F-3F692FC3224E}" type="pres">
      <dgm:prSet presAssocID="{544FD18E-20CE-4FE0-980C-756D8AC9B78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6C6179C-0A22-4BA5-A409-EAAF574A4A86}" srcId="{9D661E1B-480F-4A0E-8E52-B15DFD571BBE}" destId="{F8447CFB-6FB8-43B0-BEB0-5B61E9B1E9FE}" srcOrd="4" destOrd="0" parTransId="{87F7CB4A-38BA-4392-B7AB-92B8ECC1FF69}" sibTransId="{BCFCF327-6996-4B7E-BC3C-93120B1ED5F2}"/>
    <dgm:cxn modelId="{847D4EF8-1D8A-43CE-B504-46B49BEF1C0A}" srcId="{19BB17BA-8019-4EF5-8F11-66BE62978240}" destId="{9D661E1B-480F-4A0E-8E52-B15DFD571BBE}" srcOrd="0" destOrd="0" parTransId="{FE88C1CD-9EF5-475F-9E87-E3E7939F1000}" sibTransId="{6EEC3A19-F84B-4D13-AE54-018C613B44F3}"/>
    <dgm:cxn modelId="{9497D1F3-8D7B-4D52-A9DB-D26B64667FD4}" srcId="{9D661E1B-480F-4A0E-8E52-B15DFD571BBE}" destId="{AECD9F5D-621E-477B-8805-E177191B3A66}" srcOrd="3" destOrd="0" parTransId="{818A61FD-54CD-4863-8F08-3D22F08CB73F}" sibTransId="{B842E7ED-EA6B-4ED7-8A9F-2F8EF26345C4}"/>
    <dgm:cxn modelId="{ABC2F952-2209-496B-8AA8-4D4E5B9EB501}" srcId="{9D661E1B-480F-4A0E-8E52-B15DFD571BBE}" destId="{5658A44F-9F94-4227-92CE-4765A0E414A4}" srcOrd="1" destOrd="0" parTransId="{97DEDFC7-FA9B-4751-98B1-7B022AC66936}" sibTransId="{EFB36508-C24D-48D8-8562-BCBFE7CC8689}"/>
    <dgm:cxn modelId="{3E51946A-AB99-4FBB-B1D9-F7AA7959D1E3}" srcId="{9D661E1B-480F-4A0E-8E52-B15DFD571BBE}" destId="{544FD18E-20CE-4FE0-980C-756D8AC9B78C}" srcOrd="5" destOrd="0" parTransId="{A92C8F56-E104-4F40-B70C-804860C1F10F}" sibTransId="{5BE7C75E-7CC5-493D-9A92-7012546BBB6A}"/>
    <dgm:cxn modelId="{D0FD8A08-A06C-48D0-B996-E9FA89415398}" type="presOf" srcId="{B293BAE1-C5B2-4998-812B-4313FE037450}" destId="{821ED3E6-E256-4284-A05D-01E68F4E97E7}" srcOrd="0" destOrd="0" presId="urn:microsoft.com/office/officeart/2011/layout/HexagonRadial"/>
    <dgm:cxn modelId="{4B88B96D-1B7B-498F-BC87-33E30C8A9480}" srcId="{9D661E1B-480F-4A0E-8E52-B15DFD571BBE}" destId="{B293BAE1-C5B2-4998-812B-4313FE037450}" srcOrd="0" destOrd="0" parTransId="{C125FC47-8F33-4900-9F89-BA2F24A16322}" sibTransId="{4C023CFA-9DC4-48D3-B8A3-6486F1A8304C}"/>
    <dgm:cxn modelId="{46F070C4-EBE6-43AF-A022-7DBAC670A275}" type="presOf" srcId="{4674C398-1BA1-4DE0-B02C-E81AF6B470FE}" destId="{A681067A-2E07-4CBE-B230-9ED28ED7CD79}" srcOrd="0" destOrd="0" presId="urn:microsoft.com/office/officeart/2011/layout/HexagonRadial"/>
    <dgm:cxn modelId="{2D425EB8-4956-4767-ACBB-8B15DD052851}" srcId="{19BB17BA-8019-4EF5-8F11-66BE62978240}" destId="{23D99251-1C54-41C6-9553-E8D6BBDC09A3}" srcOrd="1" destOrd="0" parTransId="{97B288BE-22AC-4B36-86BE-1617176632E7}" sibTransId="{694DF656-BE74-43F4-9D39-FF201A00DB79}"/>
    <dgm:cxn modelId="{6CB34AC5-816F-4075-A632-63FCC9BF0A54}" srcId="{9D661E1B-480F-4A0E-8E52-B15DFD571BBE}" destId="{4674C398-1BA1-4DE0-B02C-E81AF6B470FE}" srcOrd="2" destOrd="0" parTransId="{F8D108C1-2759-42FB-BCAB-CC46F0219E5A}" sibTransId="{EA187E62-171A-4CA9-8F71-2901CF0C1FA4}"/>
    <dgm:cxn modelId="{C461AE0D-472E-41CA-BDF1-A9E075ACC1CF}" type="presOf" srcId="{5658A44F-9F94-4227-92CE-4765A0E414A4}" destId="{4252DFAB-AFF8-4269-9E16-D53C38AF414F}" srcOrd="0" destOrd="0" presId="urn:microsoft.com/office/officeart/2011/layout/HexagonRadial"/>
    <dgm:cxn modelId="{24C8E89D-9D01-4613-8CDE-4B47AF61A4CF}" type="presOf" srcId="{19BB17BA-8019-4EF5-8F11-66BE62978240}" destId="{65F517F4-D6E8-4D0B-BCCB-1E70FBF1B29B}" srcOrd="0" destOrd="0" presId="urn:microsoft.com/office/officeart/2011/layout/HexagonRadial"/>
    <dgm:cxn modelId="{88F99B08-DB5C-42A6-8D99-87EAAFA01A9E}" type="presOf" srcId="{F8447CFB-6FB8-43B0-BEB0-5B61E9B1E9FE}" destId="{4EFAC7E5-7749-409E-B076-9103B17A03C9}" srcOrd="0" destOrd="0" presId="urn:microsoft.com/office/officeart/2011/layout/HexagonRadial"/>
    <dgm:cxn modelId="{0EAC63DC-F9D9-4F57-96C4-DCEEEE5E278F}" type="presOf" srcId="{AECD9F5D-621E-477B-8805-E177191B3A66}" destId="{78566267-A4B6-4DF8-B1CB-B3E78CA21C05}" srcOrd="0" destOrd="0" presId="urn:microsoft.com/office/officeart/2011/layout/HexagonRadial"/>
    <dgm:cxn modelId="{6670C9A5-2C96-4CAD-AC05-0A9433E35DB4}" type="presOf" srcId="{9D661E1B-480F-4A0E-8E52-B15DFD571BBE}" destId="{A76FFA2E-54E2-454C-BED7-D6C48DF8EB29}" srcOrd="0" destOrd="0" presId="urn:microsoft.com/office/officeart/2011/layout/HexagonRadial"/>
    <dgm:cxn modelId="{F8D3FD0A-51DF-48EA-8496-850FD304463B}" type="presOf" srcId="{544FD18E-20CE-4FE0-980C-756D8AC9B78C}" destId="{17DD467B-6C76-4B10-B54F-3F692FC3224E}" srcOrd="0" destOrd="0" presId="urn:microsoft.com/office/officeart/2011/layout/HexagonRadial"/>
    <dgm:cxn modelId="{7CF087A4-B912-4A43-89C2-90E06E23B81D}" type="presParOf" srcId="{65F517F4-D6E8-4D0B-BCCB-1E70FBF1B29B}" destId="{A76FFA2E-54E2-454C-BED7-D6C48DF8EB29}" srcOrd="0" destOrd="0" presId="urn:microsoft.com/office/officeart/2011/layout/HexagonRadial"/>
    <dgm:cxn modelId="{109B1BE7-F488-4D0F-A592-679CED940CAC}" type="presParOf" srcId="{65F517F4-D6E8-4D0B-BCCB-1E70FBF1B29B}" destId="{198ADDD9-28F8-45E8-9CD8-F596148BA5C6}" srcOrd="1" destOrd="0" presId="urn:microsoft.com/office/officeart/2011/layout/HexagonRadial"/>
    <dgm:cxn modelId="{F026375B-988D-4158-9B0D-960C0A6FDAF5}" type="presParOf" srcId="{198ADDD9-28F8-45E8-9CD8-F596148BA5C6}" destId="{E3D00B3E-2F18-47D3-BD01-AD263DF781AB}" srcOrd="0" destOrd="0" presId="urn:microsoft.com/office/officeart/2011/layout/HexagonRadial"/>
    <dgm:cxn modelId="{11C7DCC1-DB07-48F7-AF34-7C2FF95FF954}" type="presParOf" srcId="{65F517F4-D6E8-4D0B-BCCB-1E70FBF1B29B}" destId="{821ED3E6-E256-4284-A05D-01E68F4E97E7}" srcOrd="2" destOrd="0" presId="urn:microsoft.com/office/officeart/2011/layout/HexagonRadial"/>
    <dgm:cxn modelId="{A88C3940-3D39-43CF-862F-10C8C019B8AA}" type="presParOf" srcId="{65F517F4-D6E8-4D0B-BCCB-1E70FBF1B29B}" destId="{F62F2720-3020-413F-87CF-33F765249E61}" srcOrd="3" destOrd="0" presId="urn:microsoft.com/office/officeart/2011/layout/HexagonRadial"/>
    <dgm:cxn modelId="{43B99A64-3B3C-4AE6-8FE4-6C5038A8EB71}" type="presParOf" srcId="{F62F2720-3020-413F-87CF-33F765249E61}" destId="{77033F69-D6AF-4078-B388-E3FB235AAFCD}" srcOrd="0" destOrd="0" presId="urn:microsoft.com/office/officeart/2011/layout/HexagonRadial"/>
    <dgm:cxn modelId="{A1C0F9CB-271A-4AAC-BB30-24853ABC0269}" type="presParOf" srcId="{65F517F4-D6E8-4D0B-BCCB-1E70FBF1B29B}" destId="{4252DFAB-AFF8-4269-9E16-D53C38AF414F}" srcOrd="4" destOrd="0" presId="urn:microsoft.com/office/officeart/2011/layout/HexagonRadial"/>
    <dgm:cxn modelId="{6EF5A4B7-CCD4-40FF-984B-AD2238ED5961}" type="presParOf" srcId="{65F517F4-D6E8-4D0B-BCCB-1E70FBF1B29B}" destId="{BF2736A4-59B6-45B0-AF90-129C85D31C9A}" srcOrd="5" destOrd="0" presId="urn:microsoft.com/office/officeart/2011/layout/HexagonRadial"/>
    <dgm:cxn modelId="{DDA1F313-7ACA-42A6-B14F-F909101887FC}" type="presParOf" srcId="{BF2736A4-59B6-45B0-AF90-129C85D31C9A}" destId="{1CBBECDE-10F3-4284-BF85-048B62806385}" srcOrd="0" destOrd="0" presId="urn:microsoft.com/office/officeart/2011/layout/HexagonRadial"/>
    <dgm:cxn modelId="{731F9C86-92A7-4870-AABD-7F20C5521D45}" type="presParOf" srcId="{65F517F4-D6E8-4D0B-BCCB-1E70FBF1B29B}" destId="{A681067A-2E07-4CBE-B230-9ED28ED7CD79}" srcOrd="6" destOrd="0" presId="urn:microsoft.com/office/officeart/2011/layout/HexagonRadial"/>
    <dgm:cxn modelId="{242314B4-4D79-436E-AABB-13235076AF6D}" type="presParOf" srcId="{65F517F4-D6E8-4D0B-BCCB-1E70FBF1B29B}" destId="{30B41A3A-9BC8-44ED-BBDA-613B0950262E}" srcOrd="7" destOrd="0" presId="urn:microsoft.com/office/officeart/2011/layout/HexagonRadial"/>
    <dgm:cxn modelId="{BD47867B-AF9C-4FC4-8455-C50A70F5017A}" type="presParOf" srcId="{30B41A3A-9BC8-44ED-BBDA-613B0950262E}" destId="{F9E48B57-6CA9-43AA-918B-9A6DF3BD69E5}" srcOrd="0" destOrd="0" presId="urn:microsoft.com/office/officeart/2011/layout/HexagonRadial"/>
    <dgm:cxn modelId="{B1A96858-9D20-4209-A4E7-F61F7ACA1E21}" type="presParOf" srcId="{65F517F4-D6E8-4D0B-BCCB-1E70FBF1B29B}" destId="{78566267-A4B6-4DF8-B1CB-B3E78CA21C05}" srcOrd="8" destOrd="0" presId="urn:microsoft.com/office/officeart/2011/layout/HexagonRadial"/>
    <dgm:cxn modelId="{4E7AFA11-277B-445A-BAF5-503C33CB4EA1}" type="presParOf" srcId="{65F517F4-D6E8-4D0B-BCCB-1E70FBF1B29B}" destId="{92BD6B22-5F26-4276-A3DC-D1E937CA6878}" srcOrd="9" destOrd="0" presId="urn:microsoft.com/office/officeart/2011/layout/HexagonRadial"/>
    <dgm:cxn modelId="{B8DE4037-DB45-4B07-8938-9B2FB77FBC83}" type="presParOf" srcId="{92BD6B22-5F26-4276-A3DC-D1E937CA6878}" destId="{D0C0B74B-7748-4060-8BC4-384C2BCCBCEC}" srcOrd="0" destOrd="0" presId="urn:microsoft.com/office/officeart/2011/layout/HexagonRadial"/>
    <dgm:cxn modelId="{1D74B95F-383C-46FD-852E-FEDDB9D59CCA}" type="presParOf" srcId="{65F517F4-D6E8-4D0B-BCCB-1E70FBF1B29B}" destId="{4EFAC7E5-7749-409E-B076-9103B17A03C9}" srcOrd="10" destOrd="0" presId="urn:microsoft.com/office/officeart/2011/layout/HexagonRadial"/>
    <dgm:cxn modelId="{A9471908-5472-499F-BD12-660F6A966ADF}" type="presParOf" srcId="{65F517F4-D6E8-4D0B-BCCB-1E70FBF1B29B}" destId="{ABFA8A43-A915-4CC4-AE84-387A7D6EB424}" srcOrd="11" destOrd="0" presId="urn:microsoft.com/office/officeart/2011/layout/HexagonRadial"/>
    <dgm:cxn modelId="{9E298A58-3BE8-45DB-A359-C9852EDC2F1C}" type="presParOf" srcId="{ABFA8A43-A915-4CC4-AE84-387A7D6EB424}" destId="{9189DFA5-6F79-486E-AE0F-09AD5B6348B6}" srcOrd="0" destOrd="0" presId="urn:microsoft.com/office/officeart/2011/layout/HexagonRadial"/>
    <dgm:cxn modelId="{61A25D8A-019D-4781-9BD3-210F7E975C2A}" type="presParOf" srcId="{65F517F4-D6E8-4D0B-BCCB-1E70FBF1B29B}" destId="{17DD467B-6C76-4B10-B54F-3F692FC3224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8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8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D59B73E-39F0-48B1-A05F-4BF183FF2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0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2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2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2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96C0915-30BF-4425-925F-3137AE8B3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7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69AB45-4D66-4318-9264-A14683FC5AF5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056EF0B-5606-40B0-A6D7-9BB61C8E9ACF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E7EF99D-236A-4C47-98A8-8AF66B70D8E1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E8B8EBE-CACB-4A2F-A9C5-0D355D16CFB0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197258-38D6-4209-83FD-DF11A9CD62F0}" type="slidenum">
              <a:rPr lang="en-US" altLang="en-US" smtClean="0">
                <a:latin typeface="Times New Roman" pitchFamily="18" charset="0"/>
              </a:rPr>
              <a:pPr/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945ADC7-F482-4158-A7D4-9BFA94EB1CB0}" type="slidenum">
              <a:rPr lang="en-US" altLang="en-US" smtClean="0">
                <a:latin typeface="Times New Roman" pitchFamily="18" charset="0"/>
              </a:rPr>
              <a:pPr/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BB5B5C5-11E7-48FB-A4F4-F8D33919E15C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5912795-205B-4508-8218-62835C423B1C}" type="slidenum">
              <a:rPr lang="en-US" altLang="en-US" smtClean="0">
                <a:latin typeface="Times New Roman" pitchFamily="18" charset="0"/>
              </a:rPr>
              <a:pPr/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3ABC15-2E93-4063-9F03-8841A08A4B43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1D06ED1-524F-4A83-91C2-4AD7222FD1DF}" type="slidenum">
              <a:rPr lang="en-US" altLang="en-US" smtClean="0">
                <a:latin typeface="Times New Roman" pitchFamily="18" charset="0"/>
              </a:rPr>
              <a:pPr/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3B2040E-7079-48D2-9E58-A69D1CB7B7B3}" type="slidenum">
              <a:rPr lang="en-US" altLang="en-US" smtClean="0">
                <a:latin typeface="Times New Roman" pitchFamily="18" charset="0"/>
              </a:rPr>
              <a:pPr/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82EC330-075E-4B91-8624-D4F1CDC9724B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F2B6D3-FE86-49AC-AC72-2A743DD4453C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8ACCC9-A575-49BC-AE79-97B4AA5E5CE6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6D1E2D-F76A-4CA7-9287-40DB91FDF0F2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562B218-6CCD-4820-B741-00F04F88A979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1ECFFE6-A128-4962-893D-B0D29EE09E94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8ABDEF7-6CDE-4E6E-87AF-7219B22DE7A4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D9BF1E2-AAD1-44E8-94B3-CEDC40A3A3CE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A90626-9EA8-4367-A950-452BDFD7C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3683A-0B15-4644-8FE7-19F574EAF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23D56-3A8A-42B5-AAA9-45C8208761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18AB-87E2-4880-9FB6-C2193428F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96574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57C5-018C-492A-9B84-F2084E3AA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660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7EC16-959E-4547-9B88-70352BF1C7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98B668C-3EFE-4F31-8A07-0741B33500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72E4-3E76-4625-A94A-4696D7F07F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5B200-E487-4782-B4C7-0F7A4DF29F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BD3B4-DE44-40D4-9ED0-B4CB915E1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3B25-B763-4847-91C4-78FFC2D2B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C34F-3E49-4132-8EB8-8D77C89843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39B5870-5B9E-40DD-A546-55926DAF9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C534FF2-C163-43D6-B955-27C5697B66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2" r:id="rId1"/>
    <p:sldLayoutId id="2147485593" r:id="rId2"/>
    <p:sldLayoutId id="2147485594" r:id="rId3"/>
    <p:sldLayoutId id="2147485595" r:id="rId4"/>
    <p:sldLayoutId id="2147485596" r:id="rId5"/>
    <p:sldLayoutId id="2147485597" r:id="rId6"/>
    <p:sldLayoutId id="2147485598" r:id="rId7"/>
    <p:sldLayoutId id="2147485599" r:id="rId8"/>
    <p:sldLayoutId id="2147485600" r:id="rId9"/>
    <p:sldLayoutId id="2147485601" r:id="rId10"/>
    <p:sldLayoutId id="2147485602" r:id="rId11"/>
    <p:sldLayoutId id="2147485603" r:id="rId12"/>
    <p:sldLayoutId id="2147485604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ollegeoftrades.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sap.gov.on.ca/OSAPPortal/en/PostsecondaryEducation/OSAP/WhatisOSAP/WhatAidProgramsAreAvailable/index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57200"/>
            <a:ext cx="74676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PATHWAYS FOR THE FUTURE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2296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EDSS GRAD PARENT INFORMATION NIGHT</a:t>
            </a:r>
          </a:p>
        </p:txBody>
      </p:sp>
      <p:pic>
        <p:nvPicPr>
          <p:cNvPr id="5124" name="Picture 4" descr="C:\Users\ennshik\AppData\Local\Microsoft\Windows\Temporary Internet Files\Content.IE5\KY3H669S\good-decision-mak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92229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Apprenticeship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83563" cy="41878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EDSS Tech Courses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SHMS—earn certificates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Participate in Skills Canada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Coop placements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>
                <a:hlinkClick r:id="rId2"/>
              </a:rPr>
              <a:t>www.collegeoftrades.ca</a:t>
            </a:r>
            <a:endParaRPr lang="en-CA" sz="32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000" b="1" dirty="0" smtClean="0"/>
              <a:t>Earn While you Learn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sz="3200" dirty="0" smtClean="0"/>
          </a:p>
        </p:txBody>
      </p:sp>
      <p:pic>
        <p:nvPicPr>
          <p:cNvPr id="1026" name="Picture 2" descr="Image result for skills canad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9425" y="533400"/>
            <a:ext cx="8185150" cy="10699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Colleges</a:t>
            </a:r>
          </a:p>
        </p:txBody>
      </p:sp>
      <p:pic>
        <p:nvPicPr>
          <p:cNvPr id="16387" name="Picture 6" descr="C:\Documents and Settings\savillj\Local Settings\Temporary Internet Files\Content.IE5\UMOTG7IV\MP9004433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5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627938" cy="668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COLLEGE OPTIONS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/>
              <a:t>Program Choices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b="1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1 year Certificate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200" b="1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2 or 3 year Diploma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200" b="1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4 year Applied Degree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200" b="1" dirty="0" smtClean="0"/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Joint Degrees</a:t>
            </a:r>
          </a:p>
          <a:p>
            <a:pPr marL="548640" lvl="1" indent="-20116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b="1" dirty="0" err="1" smtClean="0"/>
              <a:t>eg</a:t>
            </a:r>
            <a:r>
              <a:rPr lang="en-US" sz="3200" b="1" dirty="0" smtClean="0"/>
              <a:t>. RN</a:t>
            </a:r>
          </a:p>
          <a:p>
            <a:pPr marL="548640" lvl="1" indent="-20116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548640" lvl="1" indent="-20116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		</a:t>
            </a:r>
            <a:endParaRPr lang="en-US" sz="3000" dirty="0" smtClean="0"/>
          </a:p>
        </p:txBody>
      </p:sp>
      <p:pic>
        <p:nvPicPr>
          <p:cNvPr id="2052" name="Picture 4" descr="Image result for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524000"/>
            <a:ext cx="4057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  <p:bldP spid="6553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822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How to Apply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OCAS—Ontario College Application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5 choices for $95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Maximum 3 at one college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Research—course requirements and grade differentials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 smtClean="0"/>
              <a:t>Admission is based ONLY on required subjects, not average of all Grade 12 courses</a:t>
            </a:r>
          </a:p>
          <a:p>
            <a:pPr eaLnBrk="1" hangingPunct="1"/>
            <a:endParaRPr lang="en-CA" altLang="en-US" b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CA" altLang="en-US" dirty="0" smtClean="0"/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09600" y="5310188"/>
            <a:ext cx="68580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CA" altLang="en-US" sz="4400" dirty="0">
                <a:solidFill>
                  <a:schemeClr val="bg1"/>
                </a:solidFill>
              </a:rPr>
              <a:t>www.ontariocolleges.ca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563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</a:t>
            </a: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ollege Research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5943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CA" altLang="en-US" sz="2800" b="1" dirty="0" smtClean="0"/>
              <a:t>In-school Application Workshops</a:t>
            </a:r>
          </a:p>
          <a:p>
            <a:pPr marL="0" indent="0" eaLnBrk="1" hangingPunct="1">
              <a:buNone/>
            </a:pPr>
            <a:endParaRPr lang="en-CA" altLang="en-US" sz="800" b="1" dirty="0" smtClean="0"/>
          </a:p>
          <a:p>
            <a:pPr eaLnBrk="1" hangingPunct="1">
              <a:spcBef>
                <a:spcPts val="0"/>
              </a:spcBef>
            </a:pPr>
            <a:r>
              <a:rPr lang="en-CA" altLang="en-US" sz="2800" b="1" dirty="0" smtClean="0"/>
              <a:t>Sign up for in-school College Rep Presentations</a:t>
            </a:r>
          </a:p>
          <a:p>
            <a:pPr marL="0" indent="0" eaLnBrk="1" hangingPunct="1">
              <a:buNone/>
            </a:pPr>
            <a:endParaRPr lang="en-CA" altLang="en-US" sz="800" b="1" dirty="0" smtClean="0"/>
          </a:p>
          <a:p>
            <a:pPr eaLnBrk="1" hangingPunct="1"/>
            <a:r>
              <a:rPr lang="en-CA" altLang="en-US" sz="2800" b="1" dirty="0" smtClean="0"/>
              <a:t>Parent Information Night - </a:t>
            </a:r>
            <a:r>
              <a:rPr lang="en-CA" altLang="en-US" sz="2800" b="1" dirty="0" smtClean="0">
                <a:solidFill>
                  <a:srgbClr val="C00000"/>
                </a:solidFill>
              </a:rPr>
              <a:t>NEW</a:t>
            </a:r>
            <a:r>
              <a:rPr lang="en-CA" altLang="en-US" sz="2800" b="1" dirty="0" smtClean="0"/>
              <a:t> – Conestoga College</a:t>
            </a:r>
          </a:p>
          <a:p>
            <a:pPr lvl="1"/>
            <a:r>
              <a:rPr lang="en-CA" altLang="en-US" b="1" dirty="0" smtClean="0"/>
              <a:t>October </a:t>
            </a:r>
            <a:r>
              <a:rPr lang="en-CA" altLang="en-US" b="1" dirty="0"/>
              <a:t>12 - 6-7:30pm </a:t>
            </a:r>
            <a:endParaRPr lang="en-CA" altLang="en-US" b="1" dirty="0" smtClean="0"/>
          </a:p>
          <a:p>
            <a:pPr marL="320040" lvl="1" indent="0">
              <a:buNone/>
            </a:pPr>
            <a:endParaRPr lang="en-CA" altLang="en-US" sz="800" b="1" dirty="0"/>
          </a:p>
          <a:p>
            <a:pPr marL="274320" lvl="1" indent="-274320">
              <a:spcBef>
                <a:spcPts val="0"/>
              </a:spcBef>
              <a:buClr>
                <a:schemeClr val="accent1"/>
              </a:buClr>
            </a:pPr>
            <a:r>
              <a:rPr lang="en-CA" altLang="en-US" sz="2800" b="1" dirty="0" smtClean="0"/>
              <a:t>Ontario </a:t>
            </a:r>
            <a:r>
              <a:rPr lang="en-CA" altLang="en-US" sz="2800" b="1" dirty="0"/>
              <a:t>College Fair—Conestoga </a:t>
            </a:r>
            <a:r>
              <a:rPr lang="en-CA" altLang="en-US" sz="2800" b="1" dirty="0" smtClean="0"/>
              <a:t>College</a:t>
            </a:r>
          </a:p>
          <a:p>
            <a:pPr lvl="1" eaLnBrk="1" hangingPunct="1"/>
            <a:r>
              <a:rPr lang="en-CA" altLang="en-US" sz="2800" b="1" dirty="0" smtClean="0"/>
              <a:t>October 17</a:t>
            </a:r>
          </a:p>
          <a:p>
            <a:pPr lvl="2" eaLnBrk="1" hangingPunct="1"/>
            <a:r>
              <a:rPr lang="en-CA" altLang="en-US" sz="2800" b="1" dirty="0" smtClean="0"/>
              <a:t>10:30 am to 1:00 pm</a:t>
            </a:r>
          </a:p>
          <a:p>
            <a:pPr lvl="2" eaLnBrk="1" hangingPunct="1"/>
            <a:r>
              <a:rPr lang="en-CA" altLang="en-US" sz="2800" b="1" dirty="0" smtClean="0"/>
              <a:t>5:30 pm to 7:30 pm Free parking in the evening</a:t>
            </a:r>
          </a:p>
          <a:p>
            <a:pPr lvl="2" eaLnBrk="1" hangingPunct="1"/>
            <a:endParaRPr lang="en-CA" altLang="en-US" sz="800" b="1" dirty="0" smtClean="0"/>
          </a:p>
          <a:p>
            <a:pPr eaLnBrk="1" hangingPunct="1">
              <a:spcBef>
                <a:spcPts val="0"/>
              </a:spcBef>
            </a:pPr>
            <a:r>
              <a:rPr lang="en-CA" altLang="en-US" sz="2800" b="1" dirty="0" smtClean="0"/>
              <a:t>Ontario College Fair—Toronto</a:t>
            </a:r>
          </a:p>
          <a:p>
            <a:pPr lvl="1" eaLnBrk="1" hangingPunct="1"/>
            <a:r>
              <a:rPr lang="en-CA" altLang="en-US" sz="2800" b="1" dirty="0" smtClean="0"/>
              <a:t>October 24—5:00 to 9:00 pm</a:t>
            </a:r>
          </a:p>
          <a:p>
            <a:pPr lvl="1" eaLnBrk="1" hangingPunct="1"/>
            <a:r>
              <a:rPr lang="en-CA" altLang="en-US" sz="2800" b="1" dirty="0" smtClean="0"/>
              <a:t>October 25—9:00 am to 2:00 pm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609600"/>
            <a:ext cx="8183563" cy="9175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</a:t>
            </a:r>
          </a:p>
        </p:txBody>
      </p:sp>
      <p:pic>
        <p:nvPicPr>
          <p:cNvPr id="20483" name="Picture 13" descr="C:\Documents and Settings\savillj\Local Settings\Temporary Internet Files\Content.IE5\6UJ1MXBC\MP9004393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University Application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534400" cy="4787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OUAC—Ontario University Application Centre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Must get PIN from Guidance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Choices:  3 or more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Admission is based on 6 Grade 12 U/M courses (usually including required courses)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$150 for 3 choices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$50 per additional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/>
              <a:t>$50 for any changes except changing program choice at the same institution</a:t>
            </a:r>
          </a:p>
        </p:txBody>
      </p:sp>
      <p:pic>
        <p:nvPicPr>
          <p:cNvPr id="21508" name="Picture 5" descr="Ontario Universities' Application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5702300"/>
            <a:ext cx="6858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83563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University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610600" cy="39243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 </a:t>
            </a:r>
            <a:r>
              <a:rPr lang="en-US" sz="3200" b="1" dirty="0" smtClean="0"/>
              <a:t>Student </a:t>
            </a:r>
            <a:r>
              <a:rPr lang="en-US" sz="3200" b="1" dirty="0"/>
              <a:t>Life Expo</a:t>
            </a:r>
          </a:p>
          <a:p>
            <a:pPr marL="548640" lvl="1" indent="-201168" eaLnBrk="1" fontAlgn="auto" hangingPunct="1">
              <a:lnSpc>
                <a:spcPct val="8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3200" b="1" dirty="0" smtClean="0"/>
              <a:t>October 28-29 in Toronto</a:t>
            </a:r>
          </a:p>
          <a:p>
            <a:pPr marL="347472" lvl="1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300" b="1" dirty="0" smtClean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Sign up for in-school University Presentations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1300" b="1" dirty="0" smtClean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eINFO—www.electronicinfo.ca</a:t>
            </a:r>
          </a:p>
          <a:p>
            <a:pPr marL="539496" lvl="1" indent="-265176">
              <a:lnSpc>
                <a:spcPct val="80000"/>
              </a:lnSpc>
              <a:defRPr/>
            </a:pPr>
            <a:r>
              <a:rPr lang="en-US" sz="3000" b="1" dirty="0" smtClean="0"/>
              <a:t>Ontario Universities only</a:t>
            </a:r>
          </a:p>
          <a:p>
            <a:pPr marL="274320" lvl="1" indent="0">
              <a:lnSpc>
                <a:spcPct val="80000"/>
              </a:lnSpc>
              <a:buNone/>
              <a:defRPr/>
            </a:pPr>
            <a:endParaRPr lang="en-US" sz="1300" b="1" dirty="0" smtClean="0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dirty="0" smtClean="0"/>
              <a:t>UNIVERSITYSTUDY.ca </a:t>
            </a:r>
          </a:p>
          <a:p>
            <a:pPr marL="539496" lvl="1" indent="-265176">
              <a:lnSpc>
                <a:spcPct val="80000"/>
              </a:lnSpc>
              <a:defRPr/>
            </a:pPr>
            <a:r>
              <a:rPr lang="en-US" sz="3000" b="1" dirty="0" smtClean="0"/>
              <a:t>Universities across Canada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CA" dirty="0" smtClean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14900"/>
            <a:ext cx="3352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Timelines</a:t>
            </a:r>
            <a:endParaRPr lang="en-CA" sz="60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146" name="Picture 2" descr="Image result for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51" y="3124200"/>
            <a:ext cx="569536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183563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Application </a:t>
            </a: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Timelines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183563" cy="510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u="sng" dirty="0"/>
              <a:t>Late October or early November</a:t>
            </a:r>
          </a:p>
          <a:p>
            <a:pPr lvl="1" eaLnBrk="1" hangingPunct="1">
              <a:lnSpc>
                <a:spcPct val="90000"/>
              </a:lnSpc>
              <a:buSzPct val="92000"/>
              <a:buFont typeface="Arial" pitchFamily="34" charset="0"/>
              <a:buChar char="•"/>
            </a:pPr>
            <a:r>
              <a:rPr lang="en-US" altLang="en-US" sz="3200" b="1" dirty="0" smtClean="0"/>
              <a:t>OUAC—students receive IDs and PIN</a:t>
            </a:r>
          </a:p>
          <a:p>
            <a:pPr marL="320040" lvl="1" indent="0" eaLnBrk="1" hangingPunct="1">
              <a:lnSpc>
                <a:spcPct val="90000"/>
              </a:lnSpc>
              <a:buSzPct val="92000"/>
              <a:buNone/>
            </a:pPr>
            <a:r>
              <a:rPr lang="en-US" altLang="en-US" sz="1400" b="1" dirty="0" smtClean="0"/>
              <a:t> </a:t>
            </a:r>
          </a:p>
          <a:p>
            <a:pPr lvl="1" eaLnBrk="1" hangingPunct="1">
              <a:lnSpc>
                <a:spcPct val="90000"/>
              </a:lnSpc>
              <a:buSzPct val="92000"/>
              <a:buFont typeface="Arial" pitchFamily="34" charset="0"/>
              <a:buChar char="•"/>
            </a:pPr>
            <a:r>
              <a:rPr lang="en-US" altLang="en-US" sz="3200" b="1" dirty="0" smtClean="0"/>
              <a:t>OCAS—students access OCAS website and create login and password</a:t>
            </a:r>
          </a:p>
          <a:p>
            <a:pPr marL="320040" lvl="1" indent="0" eaLnBrk="1" hangingPunct="1">
              <a:lnSpc>
                <a:spcPct val="90000"/>
              </a:lnSpc>
              <a:buSzPct val="92000"/>
              <a:buNone/>
            </a:pPr>
            <a:endParaRPr lang="en-US" altLang="en-US" sz="3200" b="1" dirty="0" smtClean="0"/>
          </a:p>
          <a:p>
            <a:pPr eaLnBrk="1" hangingPunct="1">
              <a:lnSpc>
                <a:spcPct val="90000"/>
              </a:lnSpc>
            </a:pPr>
            <a:r>
              <a:rPr lang="en-CA" altLang="en-US" sz="3200" b="1" u="sng" dirty="0" smtClean="0"/>
              <a:t>December 15</a:t>
            </a:r>
            <a:r>
              <a:rPr lang="en-CA" altLang="en-US" sz="3200" b="1" dirty="0" smtClean="0"/>
              <a:t>—EDSS target date for applying on-line</a:t>
            </a:r>
          </a:p>
          <a:p>
            <a:pPr lvl="1">
              <a:lnSpc>
                <a:spcPct val="90000"/>
              </a:lnSpc>
            </a:pPr>
            <a:r>
              <a:rPr lang="en-US" altLang="en-US" sz="3000" b="1" dirty="0" smtClean="0"/>
              <a:t>OUAC deadline—January 17</a:t>
            </a:r>
            <a:r>
              <a:rPr lang="en-US" altLang="en-US" sz="3000" b="1" dirty="0" smtClean="0"/>
              <a:t>, 2018</a:t>
            </a:r>
            <a:endParaRPr lang="en-US" altLang="en-US" sz="3000" b="1" dirty="0" smtClean="0"/>
          </a:p>
          <a:p>
            <a:pPr lvl="1">
              <a:lnSpc>
                <a:spcPct val="90000"/>
              </a:lnSpc>
            </a:pPr>
            <a:r>
              <a:rPr lang="en-US" altLang="en-US" sz="3000" b="1" dirty="0" smtClean="0"/>
              <a:t>OCAS deadline—February 1</a:t>
            </a:r>
            <a:r>
              <a:rPr lang="en-US" altLang="en-US" sz="3000" b="1" smtClean="0"/>
              <a:t>, </a:t>
            </a:r>
            <a:r>
              <a:rPr lang="en-US" altLang="en-US" sz="3000" b="1" smtClean="0"/>
              <a:t>2018</a:t>
            </a:r>
            <a:endParaRPr lang="en-US" altLang="en-US" sz="3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315200" cy="849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95400"/>
            <a:ext cx="7772400" cy="54102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Welcome</a:t>
            </a:r>
          </a:p>
          <a:p>
            <a:pPr marL="265176" indent="-265176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How to be successful—Kim </a:t>
            </a:r>
            <a:r>
              <a:rPr lang="en-US" b="1" dirty="0" err="1" smtClean="0"/>
              <a:t>Enns</a:t>
            </a:r>
            <a:r>
              <a:rPr lang="en-US" b="1" dirty="0" smtClean="0"/>
              <a:t>-Hildebrand</a:t>
            </a:r>
          </a:p>
          <a:p>
            <a:pPr marL="265176" indent="-265176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The Options:</a:t>
            </a:r>
          </a:p>
          <a:p>
            <a:pPr marL="548640" lvl="1" indent="-201168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/>
              <a:t>Workplace—Mike Forler</a:t>
            </a:r>
          </a:p>
          <a:p>
            <a:pPr marL="548640" lvl="1" indent="-201168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/>
              <a:t>Apprenticeship—Mike Forler</a:t>
            </a:r>
          </a:p>
          <a:p>
            <a:pPr marL="548640" lvl="1" indent="-201168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/>
              <a:t>College—Deb </a:t>
            </a:r>
            <a:r>
              <a:rPr lang="en-US" b="1" dirty="0" err="1" smtClean="0"/>
              <a:t>Duimering</a:t>
            </a:r>
            <a:endParaRPr lang="en-US" b="1" dirty="0" smtClean="0"/>
          </a:p>
          <a:p>
            <a:pPr marL="548640" lvl="1" indent="-201168" eaLnBrk="1" fontAlgn="auto" hangingPunct="1"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b="1" dirty="0" smtClean="0"/>
              <a:t>University—Kim </a:t>
            </a:r>
            <a:r>
              <a:rPr lang="en-US" b="1" dirty="0" err="1" smtClean="0"/>
              <a:t>Enns</a:t>
            </a:r>
            <a:r>
              <a:rPr lang="en-US" b="1" dirty="0" smtClean="0"/>
              <a:t>-Hildebrand</a:t>
            </a:r>
          </a:p>
          <a:p>
            <a:pPr marL="265176" indent="-265176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Timelines—Kim </a:t>
            </a:r>
            <a:r>
              <a:rPr lang="en-US" b="1" dirty="0" err="1" smtClean="0"/>
              <a:t>Enns</a:t>
            </a:r>
            <a:r>
              <a:rPr lang="en-US" b="1" dirty="0" smtClean="0"/>
              <a:t>-Hildebrand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Costs and Financial Aid—Deb Duimering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Transition to Post-secondary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/>
              <a:t>QUESTION PERIOD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83563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January to June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500" b="1" dirty="0" smtClean="0"/>
              <a:t>University early offers—anytime after applying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500" b="1" u="sng" dirty="0" smtClean="0"/>
              <a:t>Most</a:t>
            </a:r>
            <a:r>
              <a:rPr lang="en-US" altLang="en-US" sz="3500" b="1" dirty="0" smtClean="0"/>
              <a:t> University offers go out in late April</a:t>
            </a:r>
          </a:p>
          <a:p>
            <a:pPr marL="265176" indent="-265176">
              <a:defRPr/>
            </a:pPr>
            <a:r>
              <a:rPr lang="en-US" altLang="en-US" sz="3500" b="1" dirty="0" smtClean="0"/>
              <a:t>Mid-June</a:t>
            </a:r>
            <a:endParaRPr lang="en-US" altLang="en-US" sz="3500" b="1" dirty="0"/>
          </a:p>
          <a:p>
            <a:pPr lvl="1" indent="-201168">
              <a:buFont typeface="Verdana"/>
              <a:buChar char="◦"/>
              <a:defRPr/>
            </a:pPr>
            <a:r>
              <a:rPr lang="en-US" altLang="en-US" sz="3500" b="1" dirty="0"/>
              <a:t>Students not accepted to </a:t>
            </a:r>
            <a:r>
              <a:rPr lang="en-US" altLang="en-US" sz="3500" b="1" dirty="0" smtClean="0"/>
              <a:t>University of choice  </a:t>
            </a:r>
          </a:p>
          <a:p>
            <a:pPr lvl="2" indent="-201168">
              <a:buFont typeface="Verdana"/>
              <a:buChar char="◦"/>
              <a:defRPr/>
            </a:pPr>
            <a:r>
              <a:rPr lang="en-US" altLang="en-US" sz="3100" b="1" dirty="0" smtClean="0"/>
              <a:t>apply </a:t>
            </a:r>
            <a:r>
              <a:rPr lang="en-US" altLang="en-US" sz="3100" b="1" dirty="0"/>
              <a:t>to openings listed on OUAC </a:t>
            </a:r>
            <a:endParaRPr lang="en-US" altLang="en-US" sz="3100" b="1" dirty="0" smtClean="0"/>
          </a:p>
          <a:p>
            <a:pPr lvl="2" indent="-201168">
              <a:buFont typeface="Verdana"/>
              <a:buChar char="◦"/>
              <a:defRPr/>
            </a:pPr>
            <a:r>
              <a:rPr lang="en-US" altLang="en-US" sz="3100" b="1" dirty="0" smtClean="0"/>
              <a:t>See </a:t>
            </a:r>
            <a:r>
              <a:rPr lang="en-US" altLang="en-US" sz="3100" b="1" dirty="0"/>
              <a:t>Guidance </a:t>
            </a:r>
            <a:r>
              <a:rPr lang="en-US" altLang="en-US" sz="3100" b="1" dirty="0" err="1"/>
              <a:t>Counsellor</a:t>
            </a:r>
            <a:endParaRPr lang="en-US" altLang="en-US" sz="31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en-US" sz="23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500" b="1" dirty="0" smtClean="0"/>
              <a:t>College early offers - February 1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1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500" b="1" dirty="0" smtClean="0"/>
              <a:t>Both Colleges and Universities have </a:t>
            </a:r>
            <a:r>
              <a:rPr lang="en-US" altLang="en-US" sz="3500" b="1" u="sng" dirty="0" smtClean="0"/>
              <a:t>Acceptance deadlines</a:t>
            </a:r>
            <a:r>
              <a:rPr lang="en-US" altLang="en-US" sz="3500" b="1" dirty="0" smtClean="0"/>
              <a:t> and </a:t>
            </a:r>
            <a:r>
              <a:rPr lang="en-US" altLang="en-US" sz="3500" b="1" u="sng" dirty="0" smtClean="0"/>
              <a:t>Deposit deadlines</a:t>
            </a:r>
          </a:p>
          <a:p>
            <a:pPr marL="347472" lvl="1" indent="0" eaLnBrk="1" fontAlgn="auto" hangingPunct="1">
              <a:spcAft>
                <a:spcPts val="0"/>
              </a:spcAft>
              <a:buNone/>
              <a:defRPr/>
            </a:pPr>
            <a:endParaRPr lang="en-US" altLang="en-US" sz="15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500" b="1" dirty="0" smtClean="0"/>
              <a:t>What if they apply to both College &amp; University?</a:t>
            </a:r>
          </a:p>
          <a:p>
            <a:pPr marL="522288" indent="-457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83563" cy="10509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Financial Planning</a:t>
            </a:r>
          </a:p>
        </p:txBody>
      </p:sp>
      <p:sp>
        <p:nvSpPr>
          <p:cNvPr id="2" name="AutoShape 4" descr="Image result for tuition fees"/>
          <p:cNvSpPr>
            <a:spLocks noChangeAspect="1" noChangeArrowheads="1"/>
          </p:cNvSpPr>
          <p:nvPr/>
        </p:nvSpPr>
        <p:spPr bwMode="auto">
          <a:xfrm>
            <a:off x="155575" y="-830263"/>
            <a:ext cx="37433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4" name="Picture 6" descr="Image result for tuition f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2186"/>
            <a:ext cx="7240246" cy="33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563" cy="747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What to expect with Fees:</a:t>
            </a:r>
            <a:endParaRPr lang="en-CA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458200" cy="5029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latin typeface="Times New Roman" pitchFamily="18" charset="0"/>
              </a:rPr>
              <a:t>Tuition</a:t>
            </a:r>
            <a:r>
              <a:rPr lang="en-US" sz="3200" dirty="0" smtClean="0">
                <a:latin typeface="Times New Roman" pitchFamily="18" charset="0"/>
              </a:rPr>
              <a:t> (including incidental fees)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</a:rPr>
              <a:t>$4,000 to $5,000 per year for College Diploma Programs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800" dirty="0" smtClean="0">
              <a:latin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</a:rPr>
              <a:t>$8,000 to $18,000 per year for Bachelor Degree Programs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 smtClean="0">
              <a:latin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latin typeface="Times New Roman" pitchFamily="18" charset="0"/>
              </a:rPr>
              <a:t>Additional costs include:  </a:t>
            </a:r>
            <a:r>
              <a:rPr lang="en-US" dirty="0" smtClean="0">
                <a:latin typeface="Times New Roman" pitchFamily="18" charset="0"/>
              </a:rPr>
              <a:t>	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</a:rPr>
              <a:t>Books</a:t>
            </a:r>
            <a:r>
              <a:rPr lang="en-US" altLang="en-US" dirty="0"/>
              <a:t>—</a:t>
            </a:r>
            <a:r>
              <a:rPr lang="en-US" dirty="0" smtClean="0">
                <a:latin typeface="Times New Roman" pitchFamily="18" charset="0"/>
              </a:rPr>
              <a:t>$1000 to $2000/year – check Used Book sites!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</a:rPr>
              <a:t>Equipment – Specialized Laptop or Software</a:t>
            </a:r>
            <a:endParaRPr lang="en-US" dirty="0">
              <a:latin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</a:rPr>
              <a:t>Parking/transportation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</a:rPr>
              <a:t>oop fees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" y="685800"/>
            <a:ext cx="8939266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29" y="6163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Tuition for Two Terms (8 months)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72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Residence:  On versus Off</a:t>
            </a:r>
            <a:endParaRPr lang="en-CA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183563" cy="47244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sz="3200" b="1" dirty="0"/>
              <a:t>On </a:t>
            </a:r>
            <a:r>
              <a:rPr lang="en-CA" sz="3200" b="1" dirty="0" smtClean="0"/>
              <a:t>Campus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Cost varies </a:t>
            </a:r>
            <a:r>
              <a:rPr lang="en-CA" sz="3200" b="1" dirty="0"/>
              <a:t>based on style of accommodation and type of meal </a:t>
            </a:r>
            <a:r>
              <a:rPr lang="en-CA" sz="3200" b="1" dirty="0" smtClean="0"/>
              <a:t>plan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Approximately $10,000-$12,000 for </a:t>
            </a:r>
            <a:r>
              <a:rPr lang="en-CA" sz="3200" b="1" dirty="0"/>
              <a:t>residence and food for two semesters of </a:t>
            </a:r>
            <a:r>
              <a:rPr lang="en-CA" sz="3200" b="1" dirty="0" smtClean="0"/>
              <a:t>study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32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sz="3200" b="1" dirty="0" smtClean="0"/>
              <a:t>Off Campus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U </a:t>
            </a:r>
            <a:r>
              <a:rPr lang="en-CA" sz="3200" b="1" dirty="0"/>
              <a:t>of W </a:t>
            </a:r>
            <a:r>
              <a:rPr lang="en-CA" sz="3200" b="1" dirty="0" smtClean="0"/>
              <a:t>website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CA" sz="3200" b="1" dirty="0" smtClean="0"/>
              <a:t>$7,000 and up for rent, plus utilities, groceries</a:t>
            </a:r>
            <a:endParaRPr lang="en-CA" sz="3200" b="1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83563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Realistic Estimates </a:t>
            </a:r>
            <a:b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(2 Semesters away from home)</a:t>
            </a:r>
            <a:endParaRPr lang="en-CA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183563" cy="4187825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4000" b="1" dirty="0" smtClean="0"/>
              <a:t>$22,000 to $30,000 per year for University studies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40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4000" b="1" dirty="0" smtClean="0"/>
              <a:t>$18,000 to $22,000 for College studies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b="1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63299"/>
            <a:ext cx="8183563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How To Find The Money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0867" y="1219200"/>
            <a:ext cx="7827962" cy="373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Scholarships</a:t>
            </a:r>
            <a:r>
              <a:rPr lang="en-US" altLang="en-US" sz="4000" b="1" dirty="0" smtClean="0"/>
              <a:t> – awarded based on merit</a:t>
            </a:r>
          </a:p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Bursaries</a:t>
            </a:r>
            <a:r>
              <a:rPr lang="en-US" altLang="en-US" sz="4000" b="1" dirty="0" smtClean="0"/>
              <a:t> – awarded based on need</a:t>
            </a:r>
          </a:p>
          <a:p>
            <a:pPr eaLnBrk="1" hangingPunct="1"/>
            <a:r>
              <a:rPr lang="en-US" alt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OSAP</a:t>
            </a:r>
            <a:r>
              <a:rPr lang="en-US" altLang="en-US" sz="4000" b="1" dirty="0" smtClean="0"/>
              <a:t> – awarded based on family income</a:t>
            </a:r>
          </a:p>
        </p:txBody>
      </p:sp>
      <p:sp>
        <p:nvSpPr>
          <p:cNvPr id="30724" name="AutoShape 10" descr="data:image/jpeg;base64,/9j/4AAQSkZJRgABAQAAAQABAAD/2wCEAAkGBxQQEhUUEBQVFRQXFhcVGBgVFRgYFRUVFRcXFhcUGRcYHCggGBonHRQYIjEhJSkrLi4uFx8zODMsNygtLisBCgoKDg0OGxAQGzgkICQsLCwsNCwtLCwsLCwsLCwsLDcsLC0sLCwsLCwsLCwsLCwsLC0sLCwsLCwsLCwsLCwsLP/AABEIALcBEwMBIgACEQEDEQH/xAAbAAEAAgMBAQAAAAAAAAAAAAAABAYBBQcDAv/EAD0QAAEEAAQDBgMECAYDAAAAAAEAAgMRBAUSIQYxQRMiUWFxgTKRsUJSodEHFCNicsHh8BUWM0OSolOCwv/EABkBAQADAQEAAAAAAAAAAAAAAAACAwQBBf/EAC0RAAICAQIFAgUEAwAAAAAAAAABAhEDITEEEhNBUSJhcYGRobEFFPDxUsHh/9oADAMBAAIRAxEAPwDuKIiAIiIAixaygCIiAIiIAiIgCIiAIiIAiIgCIiAIiIAiIgCIiAIi1ubY0sGlnxHr4D81yUklbOxi26RNkxLG/E5o9SAvpkodyIPoQqq6C+f4rzdhh029FQsz8F/R9y4oqa1jxye8f+xT9anbykd7m/qpdVEei/JckVO/xbED7YPq0J/j+IH3f+P9V3qxI9KRcUVO/wAxz+DP+J/NF3qxHSkXFERWFYXyV9L5KAWshfNL6CAyiIgCIiAIiIAsWsrBQC0tKWaQGLS1mkpAYtLSkpAZRYpKQGUREARFgmkB8TyhoJK0bm6iXO5lSsVPrP7o5fmoGKnoUFmyTt0a8WOlZjEEAWvGKcEAqHJLrYRfkvLK36maT8TDR8x0Kqsu5NDctAK+HxLwhkUpr75rtkHGiK6JeUsKnEWvCQIRIPYLClUi4SLiiItxhCwVlEBikWUQBERAERRsdjGQRukkNNbzP4AAdSuN1qwSUVHn/SG3VUUDnD954afkA76qfhOOcO4ftQ+P1aXN+bbPzAWZcZgcuXmIdSPktKwq/hMAZ/2sePmeCTXZGLsx5adJG3nutiJnQ0JXtffImmPNfu8nH0r0VqyaW1S+RI1/EvFLMH3dPaSVq0g0Gjxcd69FnhHiP9fje/s+z0uA+LUDYvnQVBzQtmmxD8RIIwXk0f8AUcwHS1jGcySABdbK0cG5TDNCHMfNpu9DXSRNDtt7aRrNAbgkDksGLiM2TNpt4IRk2y6osAKLiczhiNSSxsPg57Wn5Er020tywlovKDEskFxua4eLXAj8F6rqdgIiIAiIgC1+Ons6Ry6/kvfGYjSKHM8vzWrc6lTlnWhfhx3qfOJdQKrwx2ouZfeG/qFscwxFArn+cZl2MzJL2DwHeh2WRvU9LHjtFpwchDnWtf8A4oIZQ5wIb8J9CpEWPY8amkH0WpzrENIK43RZGFsubdxqHLnakRRqucF43tcMWE2Y3Fvsd2/35Ky6qAA6BSTKMsadHpyCjvKw5x6r5D12ynlo+qRY1IukbLaiItxhCIiALCyiAIiIAvHFYZsrSyRoc08weRXsiNWCsYrgTBv5Mcz+Fx/+rWpzHgdkTS6LEaAOkxbpr+Lavkr4qp+kXhduPw9tb+3it8Z6uH2ovMOA+YCx5uEwuLfL9CEoRrYrGGbPhT2jCK/8kLg+N3k6idvVXPKc2ixzDHIG9oBZbsfSRl77GvMGvIrjOQtmw0o7BpY51/D3C4NBcQRyk2HwkG1cMDmeHmkZK0HD4tveBaKgnr7B3phcNug368l5vDXin6H6X2f+vf6FWLR6EpuUTuk7F/ecDpt3ebX397FVur3LNFgYLe7TGwVZ3Lj/ADcSoOBc04maZpqPs26jfdJDQdXlQBB/oubcSZzLmWIDY2uc0f6UbQSa++4eJ5+QWjG44IyktW20vgi7I+Ul8R8az4ixG4wQ8u6ae71cN/YfiqxgsLJiH6cPE556mifc1y9yrzw/+jhzqfjnekbTv6Od09B810LAYCOBgZCxrGjo0V7nxKQ4XLlfNkf8+BWoOWrKPwfwNJBIJp5HMcN9EbqJ8nOb08gugLKL0cOGOJVEtSoIiK06EREBo5pdTnHzr2C1c+PANHY+a2uJj0ucPO/mq5n+G1tJGxWCd2erhSohZpjhXNUuXDHGTiNnJptx6WvXHmQ20HSdmje7LjW31V64W4ebh4x1J3c48yVFLuXykoKjRScOaWjQ5zfRVPiTXhxbhqHiOfyXXZY9ZIZsBzd+XmvmDKowb0gnxcLP9FyrZGOXlWpUf0b5HNG1081tEoGmM86G4c7wO/JX0s2QmuS8ZJVOiiUnJ2yNOFBfiaUvEYjYqs4zEEuRHNzanHBFoi6uaypEKR15ERbTAEREAREQBEWCgMosLKALFLKICj8V5HocZGX2bjZr/bfzvbkCd76H2WgdlUU5t4drr7Dg0P33Pw/F9d+ux6q9gIIIsEUQeRB6KhcR5FNh364O/C47tPOI+vPT59F4PHcHLG3lxbd0UShT5kagYFkZaI3TESAAs7QgPs6SxzW1q8PddDyTI4cI0iFgaXbuO5cSfFx3pVvgYdq9zpW/tGOfV71ZaOfj8W/mrutn6djuHUfy9i5JdgiKJi8zhi/1ZY2eTngH5E2vRujpLRaCbjPBN5zj2a930ap2UZ3BiwTh5A/Ts6gQRfKw4A9Dv5LinFukxZsURFIBERAa3M27g+IpaDNm7FWXM290HwP1VZztxDeSx5lTZ6PCu0kc8znZ1jo5p+RC6LlmJ1sHoPRaDK+HDO/tJhTOYb1d6+AVs7EMFNFAcq6KlJmnNKN0fTW+PL8F9SSgKFLiNPP3/NR8RiqU0UNEqSalr8RjPBeMPaTu0xC/HwHmSti/hmUci0n1Vig2VSmk9TQ4rEmjZoeJ5KXheG5ngO0jcWLI69VsMv4N/ah85sNNht3ZHK/JXEBWQx+Sqeb/ABKN/lCXqGn3WFe0VnTiVdWQREUysIiIAiIgCIiAwviedsbS57mtaOZcQAPcr0XPuOcmxk81xtMkdDQA4AM2p1tJskm9/Ct+gpz5HjhcVZGTpaFok4qwg/32n+EOcPm0Fe+Ez7Dy7MlYT4E6T8nUuXRcN40c4XfK/wCamNyTFN5wO9gT9CvMf6hnT1h+SrqS8HVgUcLG65ngsznwpFa2Dq14JYfY8vZXbI88ZiRR7r/C7B82nr6c1r4fjseb0vRlkcikMpwgillAAH2vLvOcR8gGj2XpNipJNsOAB/5HfD6tH2vovKZ5diDFRpwaXHppbdg+pLR81p+MM5IYYon9m3k5450Ni1v0v+zGMljxtLRJvb4ssm0tWV/jXPIoLhdiJ55yNw2QxxNHm2KtX8P4rmM+aSA7Mjb5Fup3uXEm1bMJkj8U936vE52o96Q3v6u6DyGyueR/o1hZTsQ1rneFAj323/FZ03mfpjf4+rM+snojnPDGIxeMmEULCfvFltawfefe1f3uu65LlbcPGAGs10NbmMazW4dSGgea9svy+LDs0QxtjbzpjQBfjtzKlLfh4aON83ctjGgiItJIIiIDxxjbY70+i0kkYcQXfJb3EPppWqMrWDlZVGVJs1cO2lofBtoutlGllsWo2MzWrC18k520g277I5/JUyXg1KLWrPnHYij5JlmXPxJobMHN3QeQ8StrlvDRfTsQaH3Ad/c9FaIYgwBrQAByA5KzHi7sz5c/aJ44HBMhaGsFD8T5lSURaTGEREAREQBERAEREAREQBERAEREAWCsogNXDnmFl7omjJutLnAG/CnbqHjf1NjtQdG2Ud4BjgHEjfdrefyX1nHCeHxLtZYGyWTqbtZPVzeTvdVHNeH58PewdFztgAFeJaKorzeKySivXBP3/mqOJXuW7C5gJZJnRd7usa3oS5wJI3G3Lf0Kj4fhFj39rjCJXdGDaFgHIBv2vV3PwCg8FYAtmeT8LWt93OsA/LV/yVzc4DnsPNWcKllxqcl3b+52STPmKJrAGtAaByAFAegC+0RbgEREAREQBEUfMJ+zie/7rXO+QtGCtcS8ViJ/YwtEjhWsnk390Vzd9Fp8bxTCGWCQerSDbT6hVdmIs6nXZLiSeZc4WT6bpitPZt0AAn4t9zX9/gvPnkcnZsx+jYlniWIkVb3k0AGkNB8yV1LK8tZEA6reQLcdzdch4BcT7AaiKB0tJJ/e25eVldj4QxJkwkRduQ2vly/CldgabI58kpI3KIi1GUIiIAiIgCIiAIiIAiIgCxaWsWgM6ktarNs4bC1xBaS2tQs90GzewPhyVdZxsH/A6LfkKcD/ANiPEKuWWMdyag2XhFT3cQzFvIeukjqBd6vMfNQoeJWag18+/gHEEk1Q5+Y281W+JgiSwyZeMRO2Npc80B1UOHPcO+9MgNbcjz9wqtg+KIsTNJh43h+mJz5KOstaKA8Rdu5c6HJabC4nCAkEad6BIIB928lFcRe33JdGtzpsuJYwanODW7buIA32G5T9YYftNPuFSZMLFiWNa9z3RgghonkDTW4sNcNQWc2ypz4yyJ7WEimnU8Ve33rO1jn1UnklW1kVCN03RtctxjYX4nYk9roYwbufpZqpo6gB3TwVUzfLcXjpScQ+OKK9u0c1oYPJpJN/K/FVPjGbFAM7GOOQNJjL3O2doAIFagRydsburWct4gxcuGa0uhhnZIRRDWtLKoMo2Hb+Fnb0WWNyjy9te/8Aw7LEpbs6rkeIhy/DMifiBIATTgQRub0tAJoC1tsNnMUnwO1ei5dgs5xfdDo43uJIOg6RtyrU7nv4BWPL3SzNNxFp8LFn5Wro5WlS/DLP28Uty5y5nGz4zp9V6YTGxy32bg6uddFzLMMyxEZIbhST0BcKP0r5qDJj3QRg4eWSOR9OlaS54aa3axxksAG/vBTWaV67EZ4VFabnY1hcLdnONJtuNm93bfJT8t/SHi8M4frJbPETRNU4e7RfzBVkc0WVPHJHZbXli4e0Y5h5OaW/MUoODzyGSNkge1rXjbUQPbwPtz2I2KmxYhrvhcD6G1ZaInHswwTmSlsgp7e6fQbA+lLwliLeguuvLlQP4rrOa5TDiq1/EOTmnvDy8x5FaGfgguO09D+Df6rHLDK9Ni9ZF3KDhMM5zwyvjq66geG3K12XJ8J2MLGVVDl4X0UHJeGosNThb3gVqdzHoOi3auw43HVlc53sERFeVhERAEREAREQBERAYJVez/iZmHd2YLddAkuN1fLuNOon5Lc47vMc0Xu0jY1zFcxy9VyLHZe+CRzAxw7xouFagPtWfivnss+ebivBbijzMs7uNg03U8vkyNrGnxHeOpePEWdvngL4CGAOY1xD3uc0vBNEOa1o3FbX7LRw4Gdzg0R2aadqunC2+XJQ81wEhjeGseCTpe1gdVs+H4RzH8ysvO2qbs0KKu0a/FcQPnmjw0krQBEI3ue5zWnS0kAjk53d3Jr33Xlg8vdBJ38O7SDuGySRkAH7oAI5BTsRkfYxuL2AvA0P2skii4FoIJ3aN6FqXxXxkx0kb2SW8xtLm6yzs3kd5rb9eRVkoprXQ5Fu6WpJlmL42hsZ1WfixMkdjUXMNGh93x5KuvwL+1DiYoqNHs5BI7SDuLABIIFV19Nlscpz58lag9w5fYcNvcE81cnZfhpIg7ENcC69629xp2CpUEno/uWPm7plFkfBNO9zZHsnja2ntDY3OFHZzgLeaaOfQ73yWwjyj4HPN9oxkgcBpDmuFt9aAAN9R0XjjsiwILuyexrnCra8N8tx1I8VFzDMBhsH2bJnSmNwMdOBfTiAWEt+IActr2325d5Dl9ixNwjWt1AkdDuRz5e3NQpcU1pFGh4i72O52P8AfNavCcSMMTHTR4hrb0l/ZamFw3rU3r6rdR5/k+iyJnP5V2MwN/8AECt+drktdEqKpQl5sjvhjko7nl9rcHx2K1ePyOMOBjaGuJDg7U+wa3BIfsbvkpGY4lzwDhcPI2IuIMhLXACrFhjnEDpvRtec2KdHEQWgFtlwc1zSOtnq1une3DnXioxTXsWpUtXZ6ZXE+KZ8+LiM7GxdkQwu1gPcCJm6n7ubprYg080ehYLiLCXobJjAAC4aMfiWyA/dMUjx4BScmzKOQUe0F7AsaXMI2o3zrn0UfNcnikv9gJ3chpYbHie+0D8VoTklT+xBxTdo8cVHFiXkCfGG9wH4qQV/2I/ulsMk4eZhS7WWlzwAS6TXtdi3Gx4Lc5YMHhoY2tjdFbRrYI6cHbau8LB3vqp0GIiftGHddjG/fz5KUlW2vzIpPuq+RpZMsgeHWRq6dkb+dAj5V7qtZnlspbpbG5/eHKvhBvkTzPkujRZWHk6W0euxb9aWMRgHR9ynE1fMHb1ulH3oV2s59hJzGwRTiRmmiNTXhlhrW2DVE93ovPJeLm3pkdJhng1s57A4edGwfM7dbVonzrSQGgd07k29x8tLOnuqvxNmUuIawCGHS2W6ex0bXENeKAsu5Pvp0U5JNWRVrRo38c2p3aMlcSap/bFxcOnM7+62+C4hxMLNLnNk3Pf1U4dd9WxHTZUGfMJ4TCG4aFkdOcI2yyP1l+nU6ywkfANjdKxYzMNUbXfqZwzi29pNbHctwAB9As1tf2W8pcsi4qlmkDHCM2R+68A9eZB6clcg4LiYwWJmN4PExRO0tcNbXiTUACRZjLQCb5arGy3+R8Wy6jG5rXSx/wCoY3HszvXdDjR/9fktWLLWjKZ4+6OnIoGVZh2zbIAPUXZCnrSnaspaoIiLpwIiIAiIgIWaZi3Dt1PLQLq3O0ha2LP2yA6Hx3062bofaC2+OwbJmFkjQ5p6H6rTM4WjaQWHTRB28iD/ACVGRZb9LLYcleoycfNWruFvUhhoX7rV47PW7CYtI8mGxzG2x32+vgt+Mp7mnUeQHyUR3DgLr253vueZPX1VKjne7LFLGiPgMCyUCVhIDuW2k0Nga9lF4vw8rcMxsL63OrYEu3sc/Uqxw4DSAAeS9Z8GJGaH7haOjGvcq6jso2M4hjccPMYtT9jKB0c2rAB/A+iqXGuXQ5nMZYmFopoIIqyOtA1fRdJzjImWBG3SCOg6+6r/ABJwy50EXYnTLqdqcLaXC+6LHqqpwktUy2EovRlFyz9F5ebixDouvcfpr0sqzYzIHRRBjczxZcBRa/s3b+R0cvcqJhOG8VE/TJiHxuq6c+79DRWwj4TneC507nD1/JY5TlJ0/wAGyONRV2UDiYjsiGzSvlHI6R3jfWwBVeCg4DNInBzJWRwEijpa5oI233JqyOiux4NJfpsE+JKgZrwW2QU4lp8RWx8VODVUzuSEnqnZ7ZWzDPiZE9zXRAl4YSdOp2xfV86V5w0eB7Ik9kNtz3R7LnbOFn4fSIJy/bpsW+VKwZWcS0aXklvoPPr8lXkhN6rVELgtHozW51isM19xhryP3dW/sOS00JBmindE3RHfc0DTJd/F12vZdKy/J4XbyQlx8wauvJfWNyaP7EVeArbr4qMZyXYPlKDhs0fJMTBE0N3IDpKHMDm7+ILZZbnjS42RYNGrcAevLYqRjeFBKQH7NvkKF2dxfRaaXhCRk8Iw8bjGZGh7WO0kt1bjV6dVoWNuN7HOvTrcumhr67PvOP3m0L91HzDIcwNGOSBrbH+4Q6vIBn814cRZWMPM0xCdraGxlOx8jfL3WwwpfKwNt483Pdy5cwVleScfcsuMttCO8YplmSW6HV5/NVzHZxiAXOd3mEChKSXMrqDf4EFWLNOCWhoeZA93OjrJv1Ljuq/icgdIBG7U4HZxJPj0U4ybZX6VsQ5cZTC2GajzNM1d7qdxRKZa+WQ/tJDK4dXtbR8e7RaPkpn+SJCf2MhPSjQv81tMHw7ioti0+f8AdLTyuqaIrlbtMZfh4mOBfEDsfstI+isuLxsT2NDA2/NpbXlusx5Gey3jOrx1G/ktVJw5iXGm6mjy/MrkYJ7JnGvLR7uyuSQgd6iR8JJ6/Rb5nDBDi4uDiee1XZs7Wtzk+DMUMbHblrQCSbN+qnLXjxKJklkbIGW4ERD4QD5KeiK0rCIiAIiIAiIgCIiAIiIAiIgPiRlrykwbXCjv1UhEo7ZW+JuGv1tweHFrgK2K1EXDWKjGlspLTzF81e0VUsMJO2XQ4mcVSKzgcnla06qta7EcJySE6j+Ku6KC4aCJ/u8hW8l4VZADq3J8P6rdMy+MfZHuB+SlIrlBIzynJu2zwZAG8hssvgBK9kXFCK7HLZrJcoY43S+oMrawgjobWxRd5Ud5mR8VhGyVrANeK8G5VGOTQp6LjgmcUmiK/AMIojZR3ZLF4ELZIixxWyO8zNdFk7GkHfY30/JbDSsopURsxSyiLo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0725" name="AutoShape 12" descr="data:image/jpeg;base64,/9j/4AAQSkZJRgABAQAAAQABAAD/2wCEAAkGBxQQEhUUEBQVFRQXFhcVGBgVFRgYFRUVFRcXFhcUGRcYHCggGBonHRQYIjEhJSkrLi4uFx8zODMsNygtLisBCgoKDg0OGxAQGzgkICQsLCwsNCwtLCwsLCwsLCwsLDcsLC0sLCwsLCwsLCwsLCwsLC0sLCwsLCwsLCwsLCwsLP/AABEIALcBEwMBIgACEQEDEQH/xAAbAAEAAgMBAQAAAAAAAAAAAAAABAYBBQcDAv/EAD0QAAEEAAQDBgMECAYDAAAAAAEAAgMRBAUSIQYxQRMiUWFxgTKRsUJSodEHFCNicsHh8BUWM0OSolOCwv/EABkBAQADAQEAAAAAAAAAAAAAAAACAwQBBf/EAC0RAAICAQIFAgUEAwAAAAAAAAABAhEDITEEEhNBUSJhcYGRobEFFPDxUsHh/9oADAMBAAIRAxEAPwDuKIiAIiIAixaygCIiAIiIAiIgCIiAIiIAiIgCIiAIiIAiIgCIiAIi1ubY0sGlnxHr4D81yUklbOxi26RNkxLG/E5o9SAvpkodyIPoQqq6C+f4rzdhh029FQsz8F/R9y4oqa1jxye8f+xT9anbykd7m/qpdVEei/JckVO/xbED7YPq0J/j+IH3f+P9V3qxI9KRcUVO/wAxz+DP+J/NF3qxHSkXFERWFYXyV9L5KAWshfNL6CAyiIgCIiAIiIAsWsrBQC0tKWaQGLS1mkpAYtLSkpAZRYpKQGUREARFgmkB8TyhoJK0bm6iXO5lSsVPrP7o5fmoGKnoUFmyTt0a8WOlZjEEAWvGKcEAqHJLrYRfkvLK36maT8TDR8x0Kqsu5NDctAK+HxLwhkUpr75rtkHGiK6JeUsKnEWvCQIRIPYLClUi4SLiiItxhCwVlEBikWUQBERAERRsdjGQRukkNNbzP4AAdSuN1qwSUVHn/SG3VUUDnD954afkA76qfhOOcO4ftQ+P1aXN+bbPzAWZcZgcuXmIdSPktKwq/hMAZ/2sePmeCTXZGLsx5adJG3nutiJnQ0JXtffImmPNfu8nH0r0VqyaW1S+RI1/EvFLMH3dPaSVq0g0Gjxcd69FnhHiP9fje/s+z0uA+LUDYvnQVBzQtmmxD8RIIwXk0f8AUcwHS1jGcySABdbK0cG5TDNCHMfNpu9DXSRNDtt7aRrNAbgkDksGLiM2TNpt4IRk2y6osAKLiczhiNSSxsPg57Wn5Er020tywlovKDEskFxua4eLXAj8F6rqdgIiIAiIgC1+Ons6Ry6/kvfGYjSKHM8vzWrc6lTlnWhfhx3qfOJdQKrwx2ouZfeG/qFscwxFArn+cZl2MzJL2DwHeh2WRvU9LHjtFpwchDnWtf8A4oIZQ5wIb8J9CpEWPY8amkH0WpzrENIK43RZGFsubdxqHLnakRRqucF43tcMWE2Y3Fvsd2/35Ky6qAA6BSTKMsadHpyCjvKw5x6r5D12ynlo+qRY1IukbLaiItxhCIiALCyiAIiIAvHFYZsrSyRoc08weRXsiNWCsYrgTBv5Mcz+Fx/+rWpzHgdkTS6LEaAOkxbpr+Lavkr4qp+kXhduPw9tb+3it8Z6uH2ovMOA+YCx5uEwuLfL9CEoRrYrGGbPhT2jCK/8kLg+N3k6idvVXPKc2ixzDHIG9oBZbsfSRl77GvMGvIrjOQtmw0o7BpY51/D3C4NBcQRyk2HwkG1cMDmeHmkZK0HD4tveBaKgnr7B3phcNug368l5vDXin6H6X2f+vf6FWLR6EpuUTuk7F/ecDpt3ebX397FVur3LNFgYLe7TGwVZ3Lj/ADcSoOBc04maZpqPs26jfdJDQdXlQBB/oubcSZzLmWIDY2uc0f6UbQSa++4eJ5+QWjG44IyktW20vgi7I+Ul8R8az4ixG4wQ8u6ae71cN/YfiqxgsLJiH6cPE556mifc1y9yrzw/+jhzqfjnekbTv6Od09B810LAYCOBgZCxrGjo0V7nxKQ4XLlfNkf8+BWoOWrKPwfwNJBIJp5HMcN9EbqJ8nOb08gugLKL0cOGOJVEtSoIiK06EREBo5pdTnHzr2C1c+PANHY+a2uJj0ucPO/mq5n+G1tJGxWCd2erhSohZpjhXNUuXDHGTiNnJptx6WvXHmQ20HSdmje7LjW31V64W4ebh4x1J3c48yVFLuXykoKjRScOaWjQ5zfRVPiTXhxbhqHiOfyXXZY9ZIZsBzd+XmvmDKowb0gnxcLP9FyrZGOXlWpUf0b5HNG1081tEoGmM86G4c7wO/JX0s2QmuS8ZJVOiiUnJ2yNOFBfiaUvEYjYqs4zEEuRHNzanHBFoi6uaypEKR15ERbTAEREAREQBEWCgMosLKALFLKICj8V5HocZGX2bjZr/bfzvbkCd76H2WgdlUU5t4drr7Dg0P33Pw/F9d+ux6q9gIIIsEUQeRB6KhcR5FNh364O/C47tPOI+vPT59F4PHcHLG3lxbd0UShT5kagYFkZaI3TESAAs7QgPs6SxzW1q8PddDyTI4cI0iFgaXbuO5cSfFx3pVvgYdq9zpW/tGOfV71ZaOfj8W/mrutn6djuHUfy9i5JdgiKJi8zhi/1ZY2eTngH5E2vRujpLRaCbjPBN5zj2a930ap2UZ3BiwTh5A/Ts6gQRfKw4A9Dv5LinFukxZsURFIBERAa3M27g+IpaDNm7FWXM290HwP1VZztxDeSx5lTZ6PCu0kc8znZ1jo5p+RC6LlmJ1sHoPRaDK+HDO/tJhTOYb1d6+AVs7EMFNFAcq6KlJmnNKN0fTW+PL8F9SSgKFLiNPP3/NR8RiqU0UNEqSalr8RjPBeMPaTu0xC/HwHmSti/hmUci0n1Vig2VSmk9TQ4rEmjZoeJ5KXheG5ngO0jcWLI69VsMv4N/ah85sNNht3ZHK/JXEBWQx+Sqeb/ABKN/lCXqGn3WFe0VnTiVdWQREUysIiIAiIgCIiAwviedsbS57mtaOZcQAPcr0XPuOcmxk81xtMkdDQA4AM2p1tJskm9/Ct+gpz5HjhcVZGTpaFok4qwg/32n+EOcPm0Fe+Ez7Dy7MlYT4E6T8nUuXRcN40c4XfK/wCamNyTFN5wO9gT9CvMf6hnT1h+SrqS8HVgUcLG65ngsznwpFa2Dq14JYfY8vZXbI88ZiRR7r/C7B82nr6c1r4fjseb0vRlkcikMpwgillAAH2vLvOcR8gGj2XpNipJNsOAB/5HfD6tH2vovKZ5diDFRpwaXHppbdg+pLR81p+MM5IYYon9m3k5450Ni1v0v+zGMljxtLRJvb4ssm0tWV/jXPIoLhdiJ55yNw2QxxNHm2KtX8P4rmM+aSA7Mjb5Fup3uXEm1bMJkj8U936vE52o96Q3v6u6DyGyueR/o1hZTsQ1rneFAj323/FZ03mfpjf4+rM+snojnPDGIxeMmEULCfvFltawfefe1f3uu65LlbcPGAGs10NbmMazW4dSGgea9svy+LDs0QxtjbzpjQBfjtzKlLfh4aON83ctjGgiItJIIiIDxxjbY70+i0kkYcQXfJb3EPppWqMrWDlZVGVJs1cO2lofBtoutlGllsWo2MzWrC18k520g277I5/JUyXg1KLWrPnHYij5JlmXPxJobMHN3QeQ8StrlvDRfTsQaH3Ad/c9FaIYgwBrQAByA5KzHi7sz5c/aJ44HBMhaGsFD8T5lSURaTGEREAREQBERAEREAREQBERAEREAWCsogNXDnmFl7omjJutLnAG/CnbqHjf1NjtQdG2Ud4BjgHEjfdrefyX1nHCeHxLtZYGyWTqbtZPVzeTvdVHNeH58PewdFztgAFeJaKorzeKySivXBP3/mqOJXuW7C5gJZJnRd7usa3oS5wJI3G3Lf0Kj4fhFj39rjCJXdGDaFgHIBv2vV3PwCg8FYAtmeT8LWt93OsA/LV/yVzc4DnsPNWcKllxqcl3b+52STPmKJrAGtAaByAFAegC+0RbgEREAREQBEUfMJ+zie/7rXO+QtGCtcS8ViJ/YwtEjhWsnk390Vzd9Fp8bxTCGWCQerSDbT6hVdmIs6nXZLiSeZc4WT6bpitPZt0AAn4t9zX9/gvPnkcnZsx+jYlniWIkVb3k0AGkNB8yV1LK8tZEA6reQLcdzdch4BcT7AaiKB0tJJ/e25eVldj4QxJkwkRduQ2vly/CldgabI58kpI3KIi1GUIiIAiIgCIiAIiIAiIgCxaWsWgM6ktarNs4bC1xBaS2tQs90GzewPhyVdZxsH/A6LfkKcD/ANiPEKuWWMdyag2XhFT3cQzFvIeukjqBd6vMfNQoeJWag18+/gHEEk1Q5+Y281W+JgiSwyZeMRO2Npc80B1UOHPcO+9MgNbcjz9wqtg+KIsTNJh43h+mJz5KOstaKA8Rdu5c6HJabC4nCAkEad6BIIB928lFcRe33JdGtzpsuJYwanODW7buIA32G5T9YYftNPuFSZMLFiWNa9z3RgghonkDTW4sNcNQWc2ypz4yyJ7WEimnU8Ve33rO1jn1UnklW1kVCN03RtctxjYX4nYk9roYwbufpZqpo6gB3TwVUzfLcXjpScQ+OKK9u0c1oYPJpJN/K/FVPjGbFAM7GOOQNJjL3O2doAIFagRydsburWct4gxcuGa0uhhnZIRRDWtLKoMo2Hb+Fnb0WWNyjy9te/8Aw7LEpbs6rkeIhy/DMifiBIATTgQRub0tAJoC1tsNnMUnwO1ei5dgs5xfdDo43uJIOg6RtyrU7nv4BWPL3SzNNxFp8LFn5Wro5WlS/DLP28Uty5y5nGz4zp9V6YTGxy32bg6uddFzLMMyxEZIbhST0BcKP0r5qDJj3QRg4eWSOR9OlaS54aa3axxksAG/vBTWaV67EZ4VFabnY1hcLdnONJtuNm93bfJT8t/SHi8M4frJbPETRNU4e7RfzBVkc0WVPHJHZbXli4e0Y5h5OaW/MUoODzyGSNkge1rXjbUQPbwPtz2I2KmxYhrvhcD6G1ZaInHswwTmSlsgp7e6fQbA+lLwliLeguuvLlQP4rrOa5TDiq1/EOTmnvDy8x5FaGfgguO09D+Df6rHLDK9Ni9ZF3KDhMM5zwyvjq66geG3K12XJ8J2MLGVVDl4X0UHJeGosNThb3gVqdzHoOi3auw43HVlc53sERFeVhERAEREAREQBERAYJVez/iZmHd2YLddAkuN1fLuNOon5Lc47vMc0Xu0jY1zFcxy9VyLHZe+CRzAxw7xouFagPtWfivnss+ebivBbijzMs7uNg03U8vkyNrGnxHeOpePEWdvngL4CGAOY1xD3uc0vBNEOa1o3FbX7LRw4Gdzg0R2aadqunC2+XJQ81wEhjeGseCTpe1gdVs+H4RzH8ysvO2qbs0KKu0a/FcQPnmjw0krQBEI3ue5zWnS0kAjk53d3Jr33Xlg8vdBJ38O7SDuGySRkAH7oAI5BTsRkfYxuL2AvA0P2skii4FoIJ3aN6FqXxXxkx0kb2SW8xtLm6yzs3kd5rb9eRVkoprXQ5Fu6WpJlmL42hsZ1WfixMkdjUXMNGh93x5KuvwL+1DiYoqNHs5BI7SDuLABIIFV19Nlscpz58lag9w5fYcNvcE81cnZfhpIg7ENcC69629xp2CpUEno/uWPm7plFkfBNO9zZHsnja2ntDY3OFHZzgLeaaOfQ73yWwjyj4HPN9oxkgcBpDmuFt9aAAN9R0XjjsiwILuyexrnCra8N8tx1I8VFzDMBhsH2bJnSmNwMdOBfTiAWEt+IActr2325d5Dl9ixNwjWt1AkdDuRz5e3NQpcU1pFGh4i72O52P8AfNavCcSMMTHTR4hrb0l/ZamFw3rU3r6rdR5/k+iyJnP5V2MwN/8AECt+drktdEqKpQl5sjvhjko7nl9rcHx2K1ePyOMOBjaGuJDg7U+wa3BIfsbvkpGY4lzwDhcPI2IuIMhLXACrFhjnEDpvRtec2KdHEQWgFtlwc1zSOtnq1une3DnXioxTXsWpUtXZ6ZXE+KZ8+LiM7GxdkQwu1gPcCJm6n7ubprYg080ehYLiLCXobJjAAC4aMfiWyA/dMUjx4BScmzKOQUe0F7AsaXMI2o3zrn0UfNcnikv9gJ3chpYbHie+0D8VoTklT+xBxTdo8cVHFiXkCfGG9wH4qQV/2I/ulsMk4eZhS7WWlzwAS6TXtdi3Gx4Lc5YMHhoY2tjdFbRrYI6cHbau8LB3vqp0GIiftGHddjG/fz5KUlW2vzIpPuq+RpZMsgeHWRq6dkb+dAj5V7qtZnlspbpbG5/eHKvhBvkTzPkujRZWHk6W0euxb9aWMRgHR9ynE1fMHb1ulH3oV2s59hJzGwRTiRmmiNTXhlhrW2DVE93ovPJeLm3pkdJhng1s57A4edGwfM7dbVonzrSQGgd07k29x8tLOnuqvxNmUuIawCGHS2W6ex0bXENeKAsu5Pvp0U5JNWRVrRo38c2p3aMlcSap/bFxcOnM7+62+C4hxMLNLnNk3Pf1U4dd9WxHTZUGfMJ4TCG4aFkdOcI2yyP1l+nU6ywkfANjdKxYzMNUbXfqZwzi29pNbHctwAB9As1tf2W8pcsi4qlmkDHCM2R+68A9eZB6clcg4LiYwWJmN4PExRO0tcNbXiTUACRZjLQCb5arGy3+R8Wy6jG5rXSx/wCoY3HszvXdDjR/9fktWLLWjKZ4+6OnIoGVZh2zbIAPUXZCnrSnaspaoIiLpwIiIAiIgIWaZi3Dt1PLQLq3O0ha2LP2yA6Hx3062bofaC2+OwbJmFkjQ5p6H6rTM4WjaQWHTRB28iD/ACVGRZb9LLYcleoycfNWruFvUhhoX7rV47PW7CYtI8mGxzG2x32+vgt+Mp7mnUeQHyUR3DgLr253vueZPX1VKjne7LFLGiPgMCyUCVhIDuW2k0Nga9lF4vw8rcMxsL63OrYEu3sc/Uqxw4DSAAeS9Z8GJGaH7haOjGvcq6jso2M4hjccPMYtT9jKB0c2rAB/A+iqXGuXQ5nMZYmFopoIIqyOtA1fRdJzjImWBG3SCOg6+6r/ABJwy50EXYnTLqdqcLaXC+6LHqqpwktUy2EovRlFyz9F5ebixDouvcfpr0sqzYzIHRRBjczxZcBRa/s3b+R0cvcqJhOG8VE/TJiHxuq6c+79DRWwj4TneC507nD1/JY5TlJ0/wAGyONRV2UDiYjsiGzSvlHI6R3jfWwBVeCg4DNInBzJWRwEijpa5oI233JqyOiux4NJfpsE+JKgZrwW2QU4lp8RWx8VODVUzuSEnqnZ7ZWzDPiZE9zXRAl4YSdOp2xfV86V5w0eB7Ik9kNtz3R7LnbOFn4fSIJy/bpsW+VKwZWcS0aXklvoPPr8lXkhN6rVELgtHozW51isM19xhryP3dW/sOS00JBmindE3RHfc0DTJd/F12vZdKy/J4XbyQlx8wauvJfWNyaP7EVeArbr4qMZyXYPlKDhs0fJMTBE0N3IDpKHMDm7+ILZZbnjS42RYNGrcAevLYqRjeFBKQH7NvkKF2dxfRaaXhCRk8Iw8bjGZGh7WO0kt1bjV6dVoWNuN7HOvTrcumhr67PvOP3m0L91HzDIcwNGOSBrbH+4Q6vIBn814cRZWMPM0xCdraGxlOx8jfL3WwwpfKwNt483Pdy5cwVleScfcsuMttCO8YplmSW6HV5/NVzHZxiAXOd3mEChKSXMrqDf4EFWLNOCWhoeZA93OjrJv1Ljuq/icgdIBG7U4HZxJPj0U4ybZX6VsQ5cZTC2GajzNM1d7qdxRKZa+WQ/tJDK4dXtbR8e7RaPkpn+SJCf2MhPSjQv81tMHw7ioti0+f8AdLTyuqaIrlbtMZfh4mOBfEDsfstI+isuLxsT2NDA2/NpbXlusx5Gey3jOrx1G/ktVJw5iXGm6mjy/MrkYJ7JnGvLR7uyuSQgd6iR8JJ6/Rb5nDBDi4uDiee1XZs7Wtzk+DMUMbHblrQCSbN+qnLXjxKJklkbIGW4ERD4QD5KeiK0rCIiAIiIAiIgCIiAIiIAiIgPiRlrykwbXCjv1UhEo7ZW+JuGv1tweHFrgK2K1EXDWKjGlspLTzF81e0VUsMJO2XQ4mcVSKzgcnla06qta7EcJySE6j+Ku6KC4aCJ/u8hW8l4VZADq3J8P6rdMy+MfZHuB+SlIrlBIzynJu2zwZAG8hssvgBK9kXFCK7HLZrJcoY43S+oMrawgjobWxRd5Ud5mR8VhGyVrANeK8G5VGOTQp6LjgmcUmiK/AMIojZR3ZLF4ELZIixxWyO8zNdFk7GkHfY30/JbDSsopURsxSyiLo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0726" name="AutoShape 14" descr="data:image/jpeg;base64,/9j/4AAQSkZJRgABAQAAAQABAAD/2wCEAAkGBxQQERQUExAVFBQXFRYYFBUUFBYVFxcXFBcXFxUXFhQZHSgkGRonHBgXIjEhJSorLy4uFx8zODMsNygtLisBCgoKDg0OGxAQGzQkHyQsLCw0NDIvLDQsLC8sLCwuLCwsLCwsMS8sLCwsLCwsLCwsLCwsLCwsLCwsLCwsLCwsLP/AABEIAMgA/AMBEQACEQEDEQH/xAAcAAEAAQUBAQAAAAAAAAAAAAAABwEDBAUGAgj/xABAEAABAwIDBQUGAwUHBQAAAAABAAIDBBESITEFBhNBUQciYXGBFCMyQpGhUnKxYoKSwtEVM0OyweHwU1Si0uL/xAAaAQEAAwEBAQAAAAAAAAAAAAAAAgMEAQUG/8QANBEAAgIBAwICCQQCAQUAAAAAAAECEQMSITEEQRNRImFxgZGhweHwFDKx0QUjQhVSktLx/9oADAMBAAIRAxEAPwCcEAQBAEAQBAEAQBAEAQBAEAQBAEAQBAEAQBAEAQBAEAQBAEAQBAEB4dE06tB8wCgPaAIAgCAIAgCAIAgCAIAgCAIAgCAIAgCAIAgCAIAgCAIDzI8NBLiAALkk2AA1JPIJwD0CgCAIAgCAIAgCAIAgCAIAgCAIAgCAIAgCAIAgCAIAgCAIAgCAIDzLIGgucQABck5AAcyVxtJWwRjvrvK6pa+OO4iANuReeRPhfQep8PNzZ3kemPH8lMpXsSXSxYGMb+FrR9AAvTRcXUAQBAEAQBAEAQBAEAQBAEAQBAEAQBAEAQBAEAQBAEAQBAEB4mlDGlziGtAuSdAFxtJWwRxvRvE6pOBl2wg5DQvI5u8Og/4PLz9Q8jpcFEpWc9Tx45YWfimib6GRt/tdQwq5o5HkmtewaAgCAIAgCAIAgCAIAgCAIAgCAIAgCAIAgCAIAgCAIAgCAIAgMHbUET4Xcb4G942P4f18lVnhGUPS4IySa3IspKH2ypbE0YQ9xLrfJE3N2fW1mg9SvMwY9c6XBVFWyUKbYVPGQWQNBaQQcyQRobnmvTjhxxdpFulGxVpIIAgCAIAgCAIAgCAIAgCAIAgCAIAgCAIAgCAIAgCAIAgCAIDkO0HaWFjYAc395/5Qe6PU/wCVYusyUlBFeR9jx2b7NwxPqXDvSmzPCNhIH1dc+gU+lx6Y35nYKkdktRMIAgCAIAgCAIAgCAIAgCAIAgCAIAgCAIAgCAIAgCAIAgCAIAgIj29UurKp2E5yPEcZ6N0B8g0F31Xkyfi5Sj90jVV2+s7pMNJM+KnAjEMbhGHNYIwCDYHO4J1OqnkzyT9F0jfGCS3MAb4V7rn2t9syO+BYDlk1Reaa/wCTIximeot7K8kn2x9hc2x//Ki806rUyeheRk0u9NdJIxgrJAXvDW5gi7nBovl4hI5crpKQ0x8iZ9hwTRwRtqJBJKAcbxoTckWyHKw05L1MakopS5M7q9jOUzgQBAEAQBAEAQBAEAQBAEAQBAEAQBAEAQBAEAQBAEBqN663g0sjgbOcMDfN+Vx5C59FT1E9ONsjJ0jhNzqZ7pppo2Y308DzE06Ome0hjb36Aj95ZOkhu5EMa3I+axzZJWu+MOeHDWxBu4ZdCbLLkvlnoLgpTtuxt/H5HHPmFGb9J/2RhwXY2Wufp7t2ai32+pMyKCJhniEzyyJzxxHBpBaLHkb+HJTx6ZOm6Rx2lsfQzHAgEaEXHkvcMhVAEAQBAEAQBAEAQBAEAQBAEAQBAEAQBAEAQBAEAQBAcN2k1mcUV+r3f5W/zLB1kuI+8qyPsWtgV7dm7KfVvjc/HIXlrbA4S4RszPKzcXqrcP8ArxWyzHGyPd561lS5tRTUwpwcfFs+7pHPcDiOVuv1WTLlxzlpo0qLirZjNpyDbA8NscsYvivmc3LG5prlX7CyqLogOhD7/mb/AFUdS52O0ZWx9jGuldC0gPDcRMkhaLAgWGG9zd3Tqr8WKc/2V+e4jKSXJMO6tFUwQltVMJX4jhIN7NsABcgcwfqvXwxmo+m7Zmk1exuVaRCAIAgCAIAgCAIAgCAIAgCAIAgCAIAgCAIAgOZ3k3tZSuMbAHyD4rnus87anwWXP1Gh6Y7shKdcGqi3k2i+LjMpY+Fyc8OBI/EGh18Piq1mzKOqS2/PWc1Sqzbbs72tqncKRnBntcNvdrwNSx3Py/XNX4c8chKMrOG34rDLVyhudiI2+bbNt/FdYsz15X8CuW8iTvZ3wUnDgAMkcOGIHQvYyzAc9CQF6VVGkXIgaoLpamYzu96JHh7SAQHhxxCwy+IELx80pJ8bmuKVHuigBuXYbk3LcHw3AOH0WfJJrZHYrzL/AAWa4G+WH/ZQ1S4slSKQ0dOXNZIAyN5IklZFiLLtNu6Gm9zYequxNzmtUqIy2WxPdJAI42MGjGtaPJoAH6L3kqVGMuroCAIAgCAIAgCAIAgCAIAgCAIAgCAIAgCAIDVbz7WFJTPk+b4Yx1e7T6ZnyBVeWeiNnG6RG26GyDX1JMl3RsOOYn53E3a0nxNyfAHqsWDHrlbK4q2S6Gi1rZdF6JaRT2g7PNFMyWM4GOdiicP8ORuZaPDmB0v0Xn5MPhz1R4KnGnsaTdeU1e0KcOzLpuI/zjDpXehLfuuYoXk3ORW5Lm9jMVHOPaBT3YffFxaGaZ4gQR0y6rfP9r3ovXJAggjLpGxSl8zS68gkkwvde+IFxzBNzmAvHyOUX6dNGpbr0eTNpKdrnOLJ5de9mw52F9WrNOTSSlFfMkl5Mvx07wSTLKRyvwv/AFUHKL2pfP8As7RfoqjgSMfJBx2C5cx72sBy7puAdMsrK7DkxxnqnwiMk2qROrDcA9QvoDGVQBAEAQBAEAQBAEAQBAEAQBAEAQBAEAQBAEBGPahtLHOyEHKNuJ3539fJtv4isPUyuWnyK5vejq9wdmez0bCRZ8vvHde98A9G2y63WjBHTAlFUjV7wdojaWZ8TaOaUsOFzhZrL+BFzb0Vc+rhGTj3LljbVnCb69oRrqWSB9CI9HMfxi5zHtNwQ3hjxBF9HELn6hT2o44bHKbgb0GhqTMYeLaNzQ0uLLF5b3sWE6AEWt8ylKShuiEYbkiVvabDWQvhnoZhHIMLuFIHG3UEgZqEuojJVJFig+xH+0o+KzDG1+JjnYI3RniFh+Em3MAcljg4xyN3s+9lztqi5uu9sjbGJjHEkm7u9+U5X5Kvq04u7bRKG64N61hue6wNH7RI+llkb27ky5s+pnppGzRyN7t+4Ig8vbcYmgudlpkRbzV+DPHHO6+P/wAITg2ib6SoEsbHtuA9rXC+Rs4Ai465r3001aMZdXQEAQBAEAQBAEAQBAEAQBAEAQBAEAQBAEBQm2Z05oCEQTX1wGfvps/BhN7ejB9l5i/2T9rKeWS3vHXPpqZz4WNc8YQ1ryQ3MgZ25DotnU51gxubNMI6nRDe2tqVZm4stMyxIxcHC27r6m5NyvHnPF1Du0n7GaUnBGPR7QMbjignY0lxOKFzzic7QcO+VlVPEpLaSb9tfyIunxsZ0FYHEnvgnQOhlB+4VMsbW31RYmeppxGxz3EgXaD3SLXNhkfG65GDlJJC9jQbToBUETwSAlptJd7myA5AWYLWtn01W3FkeP8A15F7NtviQcb3Q3b2bE9jHxSz47EuNx81wbBwOosnU5ZpuM0q/PIQiqtG7wvaS33zx0tCPvkslxe+y+JKmX9iTVHtDL0kD4y5rSJZHF+ZGIt4eQNuRB0WnDLp4vTJam35ff6EZKbVrYmxjQAABYAWAGQAGgAX0CVGIqgCAIAgCAIAgCAIAgCAIAgCAIAgCAIC0+pY02L2g9C4A/RRcorlnLRcBupHTTb51vBoZ3XsSzAPOQhn+v2VeV1Bs5Lg4DstpOJWOktlFGSPBz+6P/HGsvTR9KyEFuSnWsLo3hps4scGmwNiQbZHI59VqzavDlpVunXtLo1asiaso3xtkErmTNbeTFnHI3D3iMIuHfZfJrIpSTS0t7er6Ueg40t9y1BHI8vc7FgLgY7YLhpaMj43uuycYpJc9+Tkbd2eZ6Qk4uJKB4cLl+6uxmkqpfP+w0afatDSsBkqHOcMiMcx15WbjAvmNAtOLJml6OPb2L7EJKPLLFVQRVFO6OlIc7iB/Da2z7Na3MDU6DXUXVkck8WRSy8VV9jtJxaiZG7ZfhezBBG8OIblZ9uYsM8lX1Om1K218jsUzPnZK3IyQtP4i17v5gqYuD7P5f0ddnvZW056OZszC+oOYNPDG2KJzSMy57g61siO9qOl1s6XqI4pW1S7tu3+e4qyQckTPTS42NdYtxNBsbXFxextlfyXuxkpJNdzI1TouKRwIAgCAIAgCAIAgCAIAgCAIAgCA8yPDQS4gAAkkmwAGZJPIICNd5d+XSuLKclsemIfHJ5c2j7n7LBmzyltDgqlK+C/sbcqacB9RK6FpzEbP7z95x+E+GfomPo095BY/MytqbnzUzOJQ1M+NouY3Pvit0FgCf2SM1a8Lgrxslprg4/eTfZ9XRthkaBI2QF725BzWhwzb8rsRFxply0Vc8rnGmRbtHW9j1Namll5vlwj8sbRb7ucr+njUbJw4Ot3gq5Yad74WNfILYQ82GZtn18rhR6vqFgxOb9XzLccNcqIj2pvJJG7DVU/ceD3hEXYDf8ADexGf2Xz0OmjkbnjlvfF1ybnJxVM0WztrwNdwSBL3yGyN7hLXHIuaSCNR9Fqy4MjXiLbbjkhGS/adLLsWIi4iBA1DnuN/QkrCuonw38izQjEbs9kV3Mp6eMkWDi0EgnQnui/1VniyntKUn+fnY5VdjRbV3YFO187pi/Cwvc5pwOuc/d2N+et+S14us8VrGo1brz+JB46Vtmz2Fs+MYZYoqhzwzvOMrHG7wC82kfzKz58s3cJtVfk+3sRKMVyrM2euqS0gUrz0L5IWjLrhJ/RVRx4U7c/gn9TrcvI2e5lDWSVTHTcHhm+OHBxAG2NiHZWdfmbjXLS2rp/08sqxxhqvu/6K8mpRu6JaAX0RiCAIAgCAIAgCAIAgCAIDzI8NBc4gAAkkmwAGpJ5BAcDtrtGAcWUzA4DWV97H8renifosmTqa2iQc/It7N3g2nKA9lOZGdXMaxpHgcr+hUIzzvf6HE5G62RvrHJJwaiN1NNe1nm7SemKwsfMc9Sr4Z03plsySkdUryRGfabvNid7JEchbjEc3aiPyGRPjYcisnUZP+KISfYzezndcNaKqZt3HOFp+Uf9Q+J5dBnzy7gxV6TEV3Oo3k3iioGNdLiJcSGMaLucRrrkALjM9Vblyxxq2Wxi5cHD1XahIf7umjaP23Of9hhssUuul2iWrCu7I23v2i6acz2iY6T42NOAOcNXAOOp55658yu4sryXqXwK8mJLg6zdPfWejpo4mxxFoue8HYu+4uNyHeKg+rlBuKSosjhVbnVUXaOyUFk0BZiFg9h4gBIyLmEAgfVSl1kZRcZx+qCxNPZmg2tFG+ncXy8QtGPiMcC12AXbccjY5gLwcMpxyKlV7U/n9jfSa+Zpt1qmWaNjSYo3NZd2KFzwC7QO94Lc7G/JaurhCEm93b86+hTBuSM6SiqHkn2qCMfs09/O2KQ9FSsmJJLQ37/sdqXmauo3eFuJPXTFsd3ZYWNbcEXtYgarTHqnenHjW/vIaO7Z52lR8amkbTyPIifcxlzCcYe57bh4JAwhhvz7yYp6MqeRLdc78VXb12vgSkm4tJlzYLpXQAR1UWZJuYS95F7XxNeO7l0Ueo0LJcoP40v4EbrZl988v/cxi2oZSveT6Yz+hUVGH/a//JL6C35/I2W7u2aqGdpp4ppmuykNSBCy1wbRMbbDbPvEE+YWjp88embba3pUt3735/IhODnsiZV75iCAIAgCAIAgCAIAgCAICJO0feo1EhpYXe6YbSOB/vHjUX/A0/U+QWTNl7LgrkzebibltY1s9Qy7jYxxuGQHJzxzPQcvPTuHD/ykdjHuzv1qJnIdomwhNAZmt78Yu79pnP1GvldZuoxalqXKITXc02xt+eFs+XiOxTQgNiuc5MeUd+uE6+AC5jzeg75QUtjltx9jmvqrvu5gJkmJ+YX0J6udl5YlVjhrluRStk4AWyGQW8tOC3wdC6sLJZGuvEwcKQ2w2JIkjv8AmINvDMWXz3+Vll8X0bpLt6+U/kbenS07nAllNNUNZCXhhGoue9npivlYFVf7oYnKfJJ05UhtDcaKaS5qJMrACzSB9kxf5GeONaV8zksCk+TMpt2oogGcV7mtAF7AZeNgqpdXOfpVVkljS2MWthgxtha8B8mJrcTr6D5vw55XItmFbjeSnOXCOOrpF/bNIKhro5qeOKoEJs8ghsl7Nb71o1FvhJOTlDBN42pQk3G+PL3fnBOStNNb0abdWCJuON800by7BII3PsXMHeOYPducstCtPVym6mkmuVddyuCS2N5NRg3aJqx7RphcR462CyrJ3qKZOvaaKt2XJI17Y6Uk2cBJVTYyw2Pea3E6xHVa4ZoRacpe6Kq/4K3FtbIt1Gx6psMb/aC4NkblhcRcBwLcdwcHUWtp0Uo58Lm1p7fm3md0z07PuXNke0DKCKG+bSQ9zRkTfLCeajm8J75G/h9zi1LZGZPJXNNmiBnI3c53XnZVRXTPd2zr1I73sx2bKCZJ5hMcJIAa0MYXEYcOQN7Ndn4nwWjoVjydRLTDaK783+WQzWoLfkkRe4ZAgCAIAgCAIAgCAIAgOZ7QNu+x0pwG0sl2R9Rcd548h9yFXlnpiRk6RwfZvu6KibiPbeOOxdfRzvkb4jmfIdVlww1yt8IjFWyYluLAgKPaCCCLgixB5g6oD513gpuDNPBfOORzWnwB7p9W2+q85w0yopaolvsyoGQUbTibxJe+4BwJDf8ADaR+XO3VxWvDGo+0siqR2CuJEYdok7zLMyanY6DDGI5TngJw3c4EHmTmLWAXz3VNPq24yqSpNee1/U24l/r34I0Zs009UBI7AHOxRmJ7gcAIDiCNCL3Wh5VkxPSrrm13OaXGW51Roo7B8dbWuadS10jvuGLzlOV6Zwjfu/stpcpswto7Pjzwsr6gn8ZmY0nxL8A6KzFln3cI+yn/ABZySXrNfFs+Zs8RNPFTRMLiWAgvdiaWglzQbm+f9VfLLjeOSUnJv4ckYpqSdbGdtTZvt1I57Klxe17w6OMseMOMkBzbFwAFsr2yVWHL4GZRlHZpbu/IlNa4tpmq2XTVN8LXQl+Vy+NwIvbIuDtVflniq2nXtIaZJ0bOrir48uNC0/sYj/mHgqIS6aW+lv4HXqR5oN3J57ufXydQ2I4QSfxH/bku5Orx49o417/oFBvlne1PZlEYxZlnWFzDNJCSbC5IBs43vmc1pfSdXF3CakvKS+zK/FxvlV7DVVO6FTTAcJ1Y4Dlakky9W3VX6XqJP08Ufc3/AOxLxILhs0Uuwqx7jjbKPGThN+uFv6LRDpJpftS97/tkHlR1u6tJNSssZTcnOxNtLWz1W/p8PhJrz3KZy1HXQbWeNbO9LH7LQQM6LajTqCEBktqWnmEBeQBAEAQBAEAQBAQx2g7T9qrXNGbIvdtA6g+8PmXZfuhYM87l7CqT3JQ3V2T7JSxx271sUni92Z+mQ8gFrxw0RSLEqRt1YdIs3u7RJhK+GltG1jnMMhAc9zmmzsIOTRe+oJ8lgzdU7qJdHGuWcPWbTnnPvZ5JPB73Efw3sFjlklLllqilwaSce+wtcM8N26HPK45FX45Vj3RRkx6pG3bF4LGzUbnZe8tTR95k7sIzLHkuYQOWE6elirMefJF+i7IyhF8na77SNrPcRzcKV0Ac9paHAh4vY6EkC2YItcaqH+SnHHnjl035/QYE3FxshYcVs7mPcJnM1uS29r56eC1vQ8acVVkd9TT3OpirayNgw0TWRHNvvQ4Z6WvmvPePp5Pedy9hbcvIrJW7Um+ERRjkbs/3P2SOPo4c2/iG5s2OwN36z2uF81TxrujDmgWa1uNrnFul3d3Ww5rizdPkaxwhSbr1u9v49Yqcbk32Ow3h7PIpnF/Ba5+ofG4wy8794EA68ytf6DqcO2HJcfKX41/BV40JfuW/qOQ2hu/PTWwSbQH7LzHK0c8nOaefiVBdNnb9PHH3bfwzviQXDZqX7JqnuueM6/URt/0VsenklShXv+5F5F5my2Zu1OHXe9zW3BcMRJdY3sQMgr4dI7UpVsQeTsiQtkbUlhaGuONo0vqPVegik6Wlr2yDL6JYL5IKAx30zD8g+ije9HaLLqBnIWUjhadQDkUBWOkI5roNsgCAIAgCAIAgNft/aApqaWb8DCW+LjkweriB6qM5aYtnHsRJuDs/2mujxZhl5X354CCL+by37rFijqmVxVsmtbi0ICEe1DhwVD/dOa8uBx4TgcCMTjiGWIXAzsfNeFHE1mnDVat+1Xv9TbqTinRy2y6mKVwDpmxAgnE4iwI0Bz5qWWE4LZWci0+4k2NTSyl7toxsthItHiOXSzvBF1GWENKxt+/7EXjTd6jO/tSjZrJJKbaRstn68lV4OeXCS9pZqiaiurJalpEMBDfxH+ugWnHCGJ3ORXJt8Ha0GwhWUUUsgla6EmMTRFxezCGkXAzLQDa/hqFRLH1CbyYqlF9vZ+fYmpQ4lszlKygmYXOFbBMek0Ra+3QuZm63irFkhtGWNx9j+jI79nZku2nUvYGkxWGlnOA/Qqrw8MZXv8juqTQZUTEWa4X6MD3k+lwpLHGT2TZxyo6nYHteNj3EsDLEDQuPiBoMzktXT9FolrqiueW1RKlDtRsgF8jzC9NMoM0gOHVAYFRsljvlt5ZLlAwJdkEaG6Axn0hGoQFY22zCWDPhqzzSwZbJrouQew9dBW6A9NQGSugIAgCAIAgPEsoaCXODQNSSAB6lcBHHahvNDJTshhnZIXSAyYHBwDWC4BIy+LD9Fmy5IyVRdnJppbml7PN5aaibM6bGXvLQ3AzFZjRfW41JP8IVcMsMd6uTuPG2rO3h7RaF2sj2fmid/LdWrq8T7/Is8OR0Wztpw1DcUMrJBzwOBt4Eag+aujOMladkGmuSE9/NqTiaaOcYo3SudG8C+EC7WgdRhtlqLFeKowyZpZE/Stp+5/Y2K1BLscru62Bzw2oLS0EYiSW5czfIq7qfFUbx8kYaeGdQ7ZWzmOu1oI8JHn+Zees3VSVP+CyoIzsGz4gC1kQ8Xm+unxkqm+qm6bfu+xL0C9W1NOYw7FcW+UeHy/i9FGEMqlVBuNWd5uDb2QM4eAgkkXJvizub87WHovpunx+HDT+X3MM3bsubU2AxxLgwHqCAryBqv7FiH+CwH8g/oo6ULL7KFo0aB5Cy6C62mHRGC/TxWcLLoN5CTZdBkBAC1AWnxAoDHkpAeS4DHfR9EBRrCFzezpeYVI4XWoC61AZK6AgCAIAgOE34389leYKcB0wHfe7Nsdxewb8zrEHoLjXRY8/U6PRjyWwhe7Iv2jtOapdimlfIf2jkPyt0HosE5yn+52XJJcGi2zVCLCSDnfMWsB48/otHTJuynNG6M2j+BuYNxqNM1RldyZZBVFIvEqsmbPdirkhq4XREgl7WutzY5wDg4cxY/orMUtM0/WRkrTO13g3fdK9+GQtxOJLXDE0k87cj5LVl6OE56lsymOWSVHL1G5kvOGJ99SCBf7BV/psye0ifiRLA3JfbKlYD4uFv1K6sHUX+4eJE2FJuVLbMRR+LRiP6D9V1dHJu5SHirsjoNkbnMYQTeR3Iu5eQ5LVjwQxu1yVSm2d9syj4TAFcRMtwXQY01ODyXAYT6M8koFY6E81xoGVDRgLoMprLLoPQCAIAgPJCA8lqA8li4gU4a6CuBAVDUBfXQEAQBAUe6wJ6ICE95dlGaqmfGRic8uMbjhd3s7tJyIK8Dqcvh5pKa78mzGtUVRo37LmbrC/0aT+igs2N9zulmDXbKklaWiJ9+Vmuvly0V2PNGDuyE4NovbH2DUhga6BzbHulxDcj+Y+ajm6jC5WpWdxwklTRvYt3mswmadtzoyPNxuL/APLBZP1EpvTji2W6Et2zut1d2hdknB4UbbEBw77yMwTzAv1z8l6HSdBk1+JmfHCKMmVVpidhNSNdqF61GYxH7OHJKB5bs3xXaBfj2a3nmlAy44Q3QID2ugFcBSy6BhQFcK4Ctl0FUAQFEAQFEBSyApZEBZdAsgKgID2gCAIAgKEXQHPbX3VinzLRfkcw4eTgqsmKGRVJWSjJrg0btx3tPcnkHmQf6LHP/G4ZFizyR4buNMTc1L9b6Af6rn/TcVV/Q8eRnRbhMd/ezSP8C8/y2/VWQ6DDDsceaTN7s3d6np/gibfqRc/VaowjH9qorbb5NpdTOFCUAQFQgKoAgCAICiAqgCAqgCAIAgKIAgKIAgFl0BAEB6QBAEAQBAUQBAFwFCgCApZAVsgFkBVAVQBdAXAUQCy6AgKoAuAIAgKIAgCAIAugogCAID//2Q=="/>
          <p:cNvSpPr>
            <a:spLocks noChangeAspect="1" noChangeArrowheads="1"/>
          </p:cNvSpPr>
          <p:nvPr/>
        </p:nvSpPr>
        <p:spPr bwMode="auto">
          <a:xfrm>
            <a:off x="47783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0727" name="AutoShape 16" descr="data:image/jpeg;base64,/9j/4AAQSkZJRgABAQAAAQABAAD/2wCEAAkGBxQQERQUExAVFBQXFRYYFBUUFBYVFxcXFBcXFxUXFhQZHSgkGRonHBgXIjEhJSorLy4uFx8zODMsNygtLisBCgoKDg0OGxAQGzQkHyQsLCw0NDIvLDQsLC8sLCwuLCwsLCwsMS8sLCwsLCwsLCwsLCwsLCwsLCwsLCwsLCwsLP/AABEIAMgA/AMBEQACEQEDEQH/xAAcAAEAAQUBAQAAAAAAAAAAAAAABwEDBAUGAgj/xABAEAABAwIDBQUGAwUHBQAAAAABAAIDBBESITEFBhNBUQciYXGBFCMyQpGhUnKxYoKSwtEVM0OyweHwU1Si0uL/xAAaAQEAAwEBAQAAAAAAAAAAAAAAAgMEAQUG/8QANBEAAgIBAwICCQQCAQUAAAAAAAECEQMSITEEQRNRImFxgZGhweHwFDKx0QUjQhVSktLx/9oADAMBAAIRAxEAPwCcEAQBAEAQBAEAQBAEAQBAEAQBAEAQBAEAQBAEAQBAEAQBAEAQBAEB4dE06tB8wCgPaAIAgCAIAgCAIAgCAIAgCAIAgCAIAgCAIAgCAIAgCAIDzI8NBLiAALkk2AA1JPIJwD0CgCAIAgCAIAgCAIAgCAIAgCAIAgCAIAgCAIAgCAIAgCAIAgCAIDzLIGgucQABck5AAcyVxtJWwRjvrvK6pa+OO4iANuReeRPhfQep8PNzZ3kemPH8lMpXsSXSxYGMb+FrR9AAvTRcXUAQBAEAQBAEAQBAEAQBAEAQBAEAQBAEAQBAEAQBAEAQBAEB4mlDGlziGtAuSdAFxtJWwRxvRvE6pOBl2wg5DQvI5u8Og/4PLz9Q8jpcFEpWc9Tx45YWfimib6GRt/tdQwq5o5HkmtewaAgCAIAgCAIAgCAIAgCAIAgCAIAgCAIAgCAIAgCAIAgCAIAgMHbUET4Xcb4G942P4f18lVnhGUPS4IySa3IspKH2ypbE0YQ9xLrfJE3N2fW1mg9SvMwY9c6XBVFWyUKbYVPGQWQNBaQQcyQRobnmvTjhxxdpFulGxVpIIAgCAIAgCAIAgCAIAgCAIAgCAIAgCAIAgCAIAgCAIAgCAIDkO0HaWFjYAc395/5Qe6PU/wCVYusyUlBFeR9jx2b7NwxPqXDvSmzPCNhIH1dc+gU+lx6Y35nYKkdktRMIAgCAIAgCAIAgCAIAgCAIAgCAIAgCAIAgCAIAgCAIAgCAIAgIj29UurKp2E5yPEcZ6N0B8g0F31Xkyfi5Sj90jVV2+s7pMNJM+KnAjEMbhGHNYIwCDYHO4J1OqnkzyT9F0jfGCS3MAb4V7rn2t9syO+BYDlk1Reaa/wCTIximeot7K8kn2x9hc2x//Ki806rUyeheRk0u9NdJIxgrJAXvDW5gi7nBovl4hI5crpKQ0x8iZ9hwTRwRtqJBJKAcbxoTckWyHKw05L1MakopS5M7q9jOUzgQBAEAQBAEAQBAEAQBAEAQBAEAQBAEAQBAEAQBAEBqN663g0sjgbOcMDfN+Vx5C59FT1E9ONsjJ0jhNzqZ7pppo2Y308DzE06Ome0hjb36Aj95ZOkhu5EMa3I+axzZJWu+MOeHDWxBu4ZdCbLLkvlnoLgpTtuxt/H5HHPmFGb9J/2RhwXY2Wufp7t2ai32+pMyKCJhniEzyyJzxxHBpBaLHkb+HJTx6ZOm6Rx2lsfQzHAgEaEXHkvcMhVAEAQBAEAQBAEAQBAEAQBAEAQBAEAQBAEAQBAEAQBAcN2k1mcUV+r3f5W/zLB1kuI+8qyPsWtgV7dm7KfVvjc/HIXlrbA4S4RszPKzcXqrcP8ArxWyzHGyPd561lS5tRTUwpwcfFs+7pHPcDiOVuv1WTLlxzlpo0qLirZjNpyDbA8NscsYvivmc3LG5prlX7CyqLogOhD7/mb/AFUdS52O0ZWx9jGuldC0gPDcRMkhaLAgWGG9zd3Tqr8WKc/2V+e4jKSXJMO6tFUwQltVMJX4jhIN7NsABcgcwfqvXwxmo+m7Zmk1exuVaRCAIAgCAIAgCAIAgCAIAgCAIAgCAIAgCAIAgOZ3k3tZSuMbAHyD4rnus87anwWXP1Gh6Y7shKdcGqi3k2i+LjMpY+Fyc8OBI/EGh18Piq1mzKOqS2/PWc1Sqzbbs72tqncKRnBntcNvdrwNSx3Py/XNX4c8chKMrOG34rDLVyhudiI2+bbNt/FdYsz15X8CuW8iTvZ3wUnDgAMkcOGIHQvYyzAc9CQF6VVGkXIgaoLpamYzu96JHh7SAQHhxxCwy+IELx80pJ8bmuKVHuigBuXYbk3LcHw3AOH0WfJJrZHYrzL/AAWa4G+WH/ZQ1S4slSKQ0dOXNZIAyN5IklZFiLLtNu6Gm9zYequxNzmtUqIy2WxPdJAI42MGjGtaPJoAH6L3kqVGMuroCAIAgCAIAgCAIAgCAIAgCAIAgCAIAgCAIDVbz7WFJTPk+b4Yx1e7T6ZnyBVeWeiNnG6RG26GyDX1JMl3RsOOYn53E3a0nxNyfAHqsWDHrlbK4q2S6Gi1rZdF6JaRT2g7PNFMyWM4GOdiicP8ORuZaPDmB0v0Xn5MPhz1R4KnGnsaTdeU1e0KcOzLpuI/zjDpXehLfuuYoXk3ORW5Lm9jMVHOPaBT3YffFxaGaZ4gQR0y6rfP9r3ovXJAggjLpGxSl8zS68gkkwvde+IFxzBNzmAvHyOUX6dNGpbr0eTNpKdrnOLJ5de9mw52F9WrNOTSSlFfMkl5Mvx07wSTLKRyvwv/AFUHKL2pfP8As7RfoqjgSMfJBx2C5cx72sBy7puAdMsrK7DkxxnqnwiMk2qROrDcA9QvoDGVQBAEAQBAEAQBAEAQBAEAQBAEAQBAEAQBAEBGPahtLHOyEHKNuJ3539fJtv4isPUyuWnyK5vejq9wdmez0bCRZ8vvHde98A9G2y63WjBHTAlFUjV7wdojaWZ8TaOaUsOFzhZrL+BFzb0Vc+rhGTj3LljbVnCb69oRrqWSB9CI9HMfxi5zHtNwQ3hjxBF9HELn6hT2o44bHKbgb0GhqTMYeLaNzQ0uLLF5b3sWE6AEWt8ylKShuiEYbkiVvabDWQvhnoZhHIMLuFIHG3UEgZqEuojJVJFig+xH+0o+KzDG1+JjnYI3RniFh+Em3MAcljg4xyN3s+9lztqi5uu9sjbGJjHEkm7u9+U5X5Kvq04u7bRKG64N61hue6wNH7RI+llkb27ky5s+pnppGzRyN7t+4Ig8vbcYmgudlpkRbzV+DPHHO6+P/wAITg2ib6SoEsbHtuA9rXC+Rs4Ai465r3001aMZdXQEAQBAEAQBAEAQBAEAQBAEAQBAEAQBAEBQm2Z05oCEQTX1wGfvps/BhN7ejB9l5i/2T9rKeWS3vHXPpqZz4WNc8YQ1ryQ3MgZ25DotnU51gxubNMI6nRDe2tqVZm4stMyxIxcHC27r6m5NyvHnPF1Du0n7GaUnBGPR7QMbjignY0lxOKFzzic7QcO+VlVPEpLaSb9tfyIunxsZ0FYHEnvgnQOhlB+4VMsbW31RYmeppxGxz3EgXaD3SLXNhkfG65GDlJJC9jQbToBUETwSAlptJd7myA5AWYLWtn01W3FkeP8A15F7NtviQcb3Q3b2bE9jHxSz47EuNx81wbBwOosnU5ZpuM0q/PIQiqtG7wvaS33zx0tCPvkslxe+y+JKmX9iTVHtDL0kD4y5rSJZHF+ZGIt4eQNuRB0WnDLp4vTJam35ff6EZKbVrYmxjQAABYAWAGQAGgAX0CVGIqgCAIAgCAIAgCAIAgCAIAgCAIAgCAIC0+pY02L2g9C4A/RRcorlnLRcBupHTTb51vBoZ3XsSzAPOQhn+v2VeV1Bs5Lg4DstpOJWOktlFGSPBz+6P/HGsvTR9KyEFuSnWsLo3hps4scGmwNiQbZHI59VqzavDlpVunXtLo1asiaso3xtkErmTNbeTFnHI3D3iMIuHfZfJrIpSTS0t7er6Ueg40t9y1BHI8vc7FgLgY7YLhpaMj43uuycYpJc9+Tkbd2eZ6Qk4uJKB4cLl+6uxmkqpfP+w0afatDSsBkqHOcMiMcx15WbjAvmNAtOLJml6OPb2L7EJKPLLFVQRVFO6OlIc7iB/Da2z7Na3MDU6DXUXVkck8WRSy8VV9jtJxaiZG7ZfhezBBG8OIblZ9uYsM8lX1Om1K218jsUzPnZK3IyQtP4i17v5gqYuD7P5f0ddnvZW056OZszC+oOYNPDG2KJzSMy57g61siO9qOl1s6XqI4pW1S7tu3+e4qyQckTPTS42NdYtxNBsbXFxextlfyXuxkpJNdzI1TouKRwIAgCAIAgCAIAgCAIAgCAIAgCA8yPDQS4gAAkkmwAGZJPIICNd5d+XSuLKclsemIfHJ5c2j7n7LBmzyltDgqlK+C/sbcqacB9RK6FpzEbP7z95x+E+GfomPo095BY/MytqbnzUzOJQ1M+NouY3Pvit0FgCf2SM1a8Lgrxslprg4/eTfZ9XRthkaBI2QF725BzWhwzb8rsRFxply0Vc8rnGmRbtHW9j1Namll5vlwj8sbRb7ucr+njUbJw4Ot3gq5Yad74WNfILYQ82GZtn18rhR6vqFgxOb9XzLccNcqIj2pvJJG7DVU/ceD3hEXYDf8ADexGf2Xz0OmjkbnjlvfF1ybnJxVM0WztrwNdwSBL3yGyN7hLXHIuaSCNR9Fqy4MjXiLbbjkhGS/adLLsWIi4iBA1DnuN/QkrCuonw38izQjEbs9kV3Mp6eMkWDi0EgnQnui/1VniyntKUn+fnY5VdjRbV3YFO187pi/Cwvc5pwOuc/d2N+et+S14us8VrGo1brz+JB46Vtmz2Fs+MYZYoqhzwzvOMrHG7wC82kfzKz58s3cJtVfk+3sRKMVyrM2euqS0gUrz0L5IWjLrhJ/RVRx4U7c/gn9TrcvI2e5lDWSVTHTcHhm+OHBxAG2NiHZWdfmbjXLS2rp/08sqxxhqvu/6K8mpRu6JaAX0RiCAIAgCAIAgCAIAgCAIDzI8NBc4gAAkkmwAGpJ5BAcDtrtGAcWUzA4DWV97H8renifosmTqa2iQc/It7N3g2nKA9lOZGdXMaxpHgcr+hUIzzvf6HE5G62RvrHJJwaiN1NNe1nm7SemKwsfMc9Sr4Z03plsySkdUryRGfabvNid7JEchbjEc3aiPyGRPjYcisnUZP+KISfYzezndcNaKqZt3HOFp+Uf9Q+J5dBnzy7gxV6TEV3Oo3k3iioGNdLiJcSGMaLucRrrkALjM9Vblyxxq2Wxi5cHD1XahIf7umjaP23Of9hhssUuul2iWrCu7I23v2i6acz2iY6T42NOAOcNXAOOp55658yu4sryXqXwK8mJLg6zdPfWejpo4mxxFoue8HYu+4uNyHeKg+rlBuKSosjhVbnVUXaOyUFk0BZiFg9h4gBIyLmEAgfVSl1kZRcZx+qCxNPZmg2tFG+ncXy8QtGPiMcC12AXbccjY5gLwcMpxyKlV7U/n9jfSa+Zpt1qmWaNjSYo3NZd2KFzwC7QO94Lc7G/JaurhCEm93b86+hTBuSM6SiqHkn2qCMfs09/O2KQ9FSsmJJLQ37/sdqXmauo3eFuJPXTFsd3ZYWNbcEXtYgarTHqnenHjW/vIaO7Z52lR8amkbTyPIifcxlzCcYe57bh4JAwhhvz7yYp6MqeRLdc78VXb12vgSkm4tJlzYLpXQAR1UWZJuYS95F7XxNeO7l0Ueo0LJcoP40v4EbrZl988v/cxi2oZSveT6Yz+hUVGH/a//JL6C35/I2W7u2aqGdpp4ppmuykNSBCy1wbRMbbDbPvEE+YWjp88embba3pUt3735/IhODnsiZV75iCAIAgCAIAgCAIAgCAICJO0feo1EhpYXe6YbSOB/vHjUX/A0/U+QWTNl7LgrkzebibltY1s9Qy7jYxxuGQHJzxzPQcvPTuHD/ykdjHuzv1qJnIdomwhNAZmt78Yu79pnP1GvldZuoxalqXKITXc02xt+eFs+XiOxTQgNiuc5MeUd+uE6+AC5jzeg75QUtjltx9jmvqrvu5gJkmJ+YX0J6udl5YlVjhrluRStk4AWyGQW8tOC3wdC6sLJZGuvEwcKQ2w2JIkjv8AmINvDMWXz3+Vll8X0bpLt6+U/kbenS07nAllNNUNZCXhhGoue9npivlYFVf7oYnKfJJ05UhtDcaKaS5qJMrACzSB9kxf5GeONaV8zksCk+TMpt2oogGcV7mtAF7AZeNgqpdXOfpVVkljS2MWthgxtha8B8mJrcTr6D5vw55XItmFbjeSnOXCOOrpF/bNIKhro5qeOKoEJs8ghsl7Nb71o1FvhJOTlDBN42pQk3G+PL3fnBOStNNb0abdWCJuON800by7BII3PsXMHeOYPducstCtPVym6mkmuVddyuCS2N5NRg3aJqx7RphcR462CyrJ3qKZOvaaKt2XJI17Y6Uk2cBJVTYyw2Pea3E6xHVa4ZoRacpe6Kq/4K3FtbIt1Gx6psMb/aC4NkblhcRcBwLcdwcHUWtp0Uo58Lm1p7fm3md0z07PuXNke0DKCKG+bSQ9zRkTfLCeajm8J75G/h9zi1LZGZPJXNNmiBnI3c53XnZVRXTPd2zr1I73sx2bKCZJ5hMcJIAa0MYXEYcOQN7Ndn4nwWjoVjydRLTDaK783+WQzWoLfkkRe4ZAgCAIAgCAIAgCAIAgOZ7QNu+x0pwG0sl2R9Rcd548h9yFXlnpiRk6RwfZvu6KibiPbeOOxdfRzvkb4jmfIdVlww1yt8IjFWyYluLAgKPaCCCLgixB5g6oD513gpuDNPBfOORzWnwB7p9W2+q85w0yopaolvsyoGQUbTibxJe+4BwJDf8ADaR+XO3VxWvDGo+0siqR2CuJEYdok7zLMyanY6DDGI5TngJw3c4EHmTmLWAXz3VNPq24yqSpNee1/U24l/r34I0Zs009UBI7AHOxRmJ7gcAIDiCNCL3Wh5VkxPSrrm13OaXGW51Roo7B8dbWuadS10jvuGLzlOV6Zwjfu/stpcpswto7Pjzwsr6gn8ZmY0nxL8A6KzFln3cI+yn/ABZySXrNfFs+Zs8RNPFTRMLiWAgvdiaWglzQbm+f9VfLLjeOSUnJv4ckYpqSdbGdtTZvt1I57Klxe17w6OMseMOMkBzbFwAFsr2yVWHL4GZRlHZpbu/IlNa4tpmq2XTVN8LXQl+Vy+NwIvbIuDtVflniq2nXtIaZJ0bOrir48uNC0/sYj/mHgqIS6aW+lv4HXqR5oN3J57ufXydQ2I4QSfxH/bku5Orx49o417/oFBvlne1PZlEYxZlnWFzDNJCSbC5IBs43vmc1pfSdXF3CakvKS+zK/FxvlV7DVVO6FTTAcJ1Y4Dlakky9W3VX6XqJP08Ufc3/AOxLxILhs0Uuwqx7jjbKPGThN+uFv6LRDpJpftS97/tkHlR1u6tJNSssZTcnOxNtLWz1W/p8PhJrz3KZy1HXQbWeNbO9LH7LQQM6LajTqCEBktqWnmEBeQBAEAQBAEAQBAQx2g7T9qrXNGbIvdtA6g+8PmXZfuhYM87l7CqT3JQ3V2T7JSxx271sUni92Z+mQ8gFrxw0RSLEqRt1YdIs3u7RJhK+GltG1jnMMhAc9zmmzsIOTRe+oJ8lgzdU7qJdHGuWcPWbTnnPvZ5JPB73Efw3sFjlklLllqilwaSce+wtcM8N26HPK45FX45Vj3RRkx6pG3bF4LGzUbnZe8tTR95k7sIzLHkuYQOWE6elirMefJF+i7IyhF8na77SNrPcRzcKV0Ac9paHAh4vY6EkC2YItcaqH+SnHHnjl035/QYE3FxshYcVs7mPcJnM1uS29r56eC1vQ8acVVkd9TT3OpirayNgw0TWRHNvvQ4Z6WvmvPePp5Pedy9hbcvIrJW7Um+ERRjkbs/3P2SOPo4c2/iG5s2OwN36z2uF81TxrujDmgWa1uNrnFul3d3Ww5rizdPkaxwhSbr1u9v49Yqcbk32Ow3h7PIpnF/Ba5+ofG4wy8794EA68ytf6DqcO2HJcfKX41/BV40JfuW/qOQ2hu/PTWwSbQH7LzHK0c8nOaefiVBdNnb9PHH3bfwzviQXDZqX7JqnuueM6/URt/0VsenklShXv+5F5F5my2Zu1OHXe9zW3BcMRJdY3sQMgr4dI7UpVsQeTsiQtkbUlhaGuONo0vqPVegik6Wlr2yDL6JYL5IKAx30zD8g+ije9HaLLqBnIWUjhadQDkUBWOkI5roNsgCAIAgCAIAgNft/aApqaWb8DCW+LjkweriB6qM5aYtnHsRJuDs/2mujxZhl5X354CCL+by37rFijqmVxVsmtbi0ICEe1DhwVD/dOa8uBx4TgcCMTjiGWIXAzsfNeFHE1mnDVat+1Xv9TbqTinRy2y6mKVwDpmxAgnE4iwI0Bz5qWWE4LZWci0+4k2NTSyl7toxsthItHiOXSzvBF1GWENKxt+/7EXjTd6jO/tSjZrJJKbaRstn68lV4OeXCS9pZqiaiurJalpEMBDfxH+ugWnHCGJ3ORXJt8Ha0GwhWUUUsgla6EmMTRFxezCGkXAzLQDa/hqFRLH1CbyYqlF9vZ+fYmpQ4lszlKygmYXOFbBMek0Ra+3QuZm63irFkhtGWNx9j+jI79nZku2nUvYGkxWGlnOA/Qqrw8MZXv8juqTQZUTEWa4X6MD3k+lwpLHGT2TZxyo6nYHteNj3EsDLEDQuPiBoMzktXT9FolrqiueW1RKlDtRsgF8jzC9NMoM0gOHVAYFRsljvlt5ZLlAwJdkEaG6Axn0hGoQFY22zCWDPhqzzSwZbJrouQew9dBW6A9NQGSugIAgCAIAgPEsoaCXODQNSSAB6lcBHHahvNDJTshhnZIXSAyYHBwDWC4BIy+LD9Fmy5IyVRdnJppbml7PN5aaibM6bGXvLQ3AzFZjRfW41JP8IVcMsMd6uTuPG2rO3h7RaF2sj2fmid/LdWrq8T7/Is8OR0Wztpw1DcUMrJBzwOBt4Eag+aujOMladkGmuSE9/NqTiaaOcYo3SudG8C+EC7WgdRhtlqLFeKowyZpZE/Stp+5/Y2K1BLscru62Bzw2oLS0EYiSW5czfIq7qfFUbx8kYaeGdQ7ZWzmOu1oI8JHn+Zees3VSVP+CyoIzsGz4gC1kQ8Xm+unxkqm+qm6bfu+xL0C9W1NOYw7FcW+UeHy/i9FGEMqlVBuNWd5uDb2QM4eAgkkXJvizub87WHovpunx+HDT+X3MM3bsubU2AxxLgwHqCAryBqv7FiH+CwH8g/oo6ULL7KFo0aB5Cy6C62mHRGC/TxWcLLoN5CTZdBkBAC1AWnxAoDHkpAeS4DHfR9EBRrCFzezpeYVI4XWoC61AZK6AgCAIAgOE34389leYKcB0wHfe7Nsdxewb8zrEHoLjXRY8/U6PRjyWwhe7Iv2jtOapdimlfIf2jkPyt0HosE5yn+52XJJcGi2zVCLCSDnfMWsB48/otHTJuynNG6M2j+BuYNxqNM1RldyZZBVFIvEqsmbPdirkhq4XREgl7WutzY5wDg4cxY/orMUtM0/WRkrTO13g3fdK9+GQtxOJLXDE0k87cj5LVl6OE56lsymOWSVHL1G5kvOGJ99SCBf7BV/psye0ifiRLA3JfbKlYD4uFv1K6sHUX+4eJE2FJuVLbMRR+LRiP6D9V1dHJu5SHirsjoNkbnMYQTeR3Iu5eQ5LVjwQxu1yVSm2d9syj4TAFcRMtwXQY01ODyXAYT6M8koFY6E81xoGVDRgLoMprLLoPQCAIAgPJCA8lqA8li4gU4a6CuBAVDUBfXQEAQBAUe6wJ6ICE95dlGaqmfGRic8uMbjhd3s7tJyIK8Dqcvh5pKa78mzGtUVRo37LmbrC/0aT+igs2N9zulmDXbKklaWiJ9+Vmuvly0V2PNGDuyE4NovbH2DUhga6BzbHulxDcj+Y+ajm6jC5WpWdxwklTRvYt3mswmadtzoyPNxuL/APLBZP1EpvTji2W6Et2zut1d2hdknB4UbbEBw77yMwTzAv1z8l6HSdBk1+JmfHCKMmVVpidhNSNdqF61GYxH7OHJKB5bs3xXaBfj2a3nmlAy44Q3QID2ugFcBSy6BhQFcK4Ctl0FUAQFEAQFEBSyApZEBZdAsgKgID2gCAIAgKEXQHPbX3VinzLRfkcw4eTgqsmKGRVJWSjJrg0btx3tPcnkHmQf6LHP/G4ZFizyR4buNMTc1L9b6Af6rn/TcVV/Q8eRnRbhMd/ezSP8C8/y2/VWQ6DDDsceaTN7s3d6np/gibfqRc/VaowjH9qorbb5NpdTOFCUAQFQgKoAgCAICiAqgCAqgCAIAgKIAgKIAgFl0BAEB6QBAEAQBAUQBAFwFCgCApZAVsgFkBVAVQBdAXAUQCy6AgKoAuAIAgKIAgCAIAugogCAID//2Q=="/>
          <p:cNvSpPr>
            <a:spLocks noChangeAspect="1" noChangeArrowheads="1"/>
          </p:cNvSpPr>
          <p:nvPr/>
        </p:nvSpPr>
        <p:spPr bwMode="auto">
          <a:xfrm>
            <a:off x="630238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0728" name="AutoShape 18" descr="data:image/jpeg;base64,/9j/4AAQSkZJRgABAQAAAQABAAD/2wCEAAkGBxQQERQUExAVFBQXFRYYFBUUFBYVFxcXFBcXFxUXFhQZHSgkGRonHBgXIjEhJSorLy4uFx8zODMsNygtLisBCgoKDg0OGxAQGzQkHyQsLCw0NDIvLDQsLC8sLCwuLCwsLCwsMS8sLCwsLCwsLCwsLCwsLCwsLCwsLCwsLCwsLP/AABEIAMgA/AMBEQACEQEDEQH/xAAcAAEAAQUBAQAAAAAAAAAAAAAABwEDBAUGAgj/xABAEAABAwIDBQUGAwUHBQAAAAABAAIDBBESITEFBhNBUQciYXGBFCMyQpGhUnKxYoKSwtEVM0OyweHwU1Si0uL/xAAaAQEAAwEBAQAAAAAAAAAAAAAAAgMEAQUG/8QANBEAAgIBAwICCQQCAQUAAAAAAAECEQMSITEEQRNRImFxgZGhweHwFDKx0QUjQhVSktLx/9oADAMBAAIRAxEAPwCcEAQBAEAQBAEAQBAEAQBAEAQBAEAQBAEAQBAEAQBAEAQBAEAQBAEB4dE06tB8wCgPaAIAgCAIAgCAIAgCAIAgCAIAgCAIAgCAIAgCAIAgCAIDzI8NBLiAALkk2AA1JPIJwD0CgCAIAgCAIAgCAIAgCAIAgCAIAgCAIAgCAIAgCAIAgCAIAgCAIDzLIGgucQABck5AAcyVxtJWwRjvrvK6pa+OO4iANuReeRPhfQep8PNzZ3kemPH8lMpXsSXSxYGMb+FrR9AAvTRcXUAQBAEAQBAEAQBAEAQBAEAQBAEAQBAEAQBAEAQBAEAQBAEB4mlDGlziGtAuSdAFxtJWwRxvRvE6pOBl2wg5DQvI5u8Og/4PLz9Q8jpcFEpWc9Tx45YWfimib6GRt/tdQwq5o5HkmtewaAgCAIAgCAIAgCAIAgCAIAgCAIAgCAIAgCAIAgCAIAgCAIAgMHbUET4Xcb4G942P4f18lVnhGUPS4IySa3IspKH2ypbE0YQ9xLrfJE3N2fW1mg9SvMwY9c6XBVFWyUKbYVPGQWQNBaQQcyQRobnmvTjhxxdpFulGxVpIIAgCAIAgCAIAgCAIAgCAIAgCAIAgCAIAgCAIAgCAIAgCAIDkO0HaWFjYAc395/5Qe6PU/wCVYusyUlBFeR9jx2b7NwxPqXDvSmzPCNhIH1dc+gU+lx6Y35nYKkdktRMIAgCAIAgCAIAgCAIAgCAIAgCAIAgCAIAgCAIAgCAIAgCAIAgIj29UurKp2E5yPEcZ6N0B8g0F31Xkyfi5Sj90jVV2+s7pMNJM+KnAjEMbhGHNYIwCDYHO4J1OqnkzyT9F0jfGCS3MAb4V7rn2t9syO+BYDlk1Reaa/wCTIximeot7K8kn2x9hc2x//Ki806rUyeheRk0u9NdJIxgrJAXvDW5gi7nBovl4hI5crpKQ0x8iZ9hwTRwRtqJBJKAcbxoTckWyHKw05L1MakopS5M7q9jOUzgQBAEAQBAEAQBAEAQBAEAQBAEAQBAEAQBAEAQBAEBqN663g0sjgbOcMDfN+Vx5C59FT1E9ONsjJ0jhNzqZ7pppo2Y308DzE06Ome0hjb36Aj95ZOkhu5EMa3I+axzZJWu+MOeHDWxBu4ZdCbLLkvlnoLgpTtuxt/H5HHPmFGb9J/2RhwXY2Wufp7t2ai32+pMyKCJhniEzyyJzxxHBpBaLHkb+HJTx6ZOm6Rx2lsfQzHAgEaEXHkvcMhVAEAQBAEAQBAEAQBAEAQBAEAQBAEAQBAEAQBAEAQBAcN2k1mcUV+r3f5W/zLB1kuI+8qyPsWtgV7dm7KfVvjc/HIXlrbA4S4RszPKzcXqrcP8ArxWyzHGyPd561lS5tRTUwpwcfFs+7pHPcDiOVuv1WTLlxzlpo0qLirZjNpyDbA8NscsYvivmc3LG5prlX7CyqLogOhD7/mb/AFUdS52O0ZWx9jGuldC0gPDcRMkhaLAgWGG9zd3Tqr8WKc/2V+e4jKSXJMO6tFUwQltVMJX4jhIN7NsABcgcwfqvXwxmo+m7Zmk1exuVaRCAIAgCAIAgCAIAgCAIAgCAIAgCAIAgCAIAgOZ3k3tZSuMbAHyD4rnus87anwWXP1Gh6Y7shKdcGqi3k2i+LjMpY+Fyc8OBI/EGh18Piq1mzKOqS2/PWc1Sqzbbs72tqncKRnBntcNvdrwNSx3Py/XNX4c8chKMrOG34rDLVyhudiI2+bbNt/FdYsz15X8CuW8iTvZ3wUnDgAMkcOGIHQvYyzAc9CQF6VVGkXIgaoLpamYzu96JHh7SAQHhxxCwy+IELx80pJ8bmuKVHuigBuXYbk3LcHw3AOH0WfJJrZHYrzL/AAWa4G+WH/ZQ1S4slSKQ0dOXNZIAyN5IklZFiLLtNu6Gm9zYequxNzmtUqIy2WxPdJAI42MGjGtaPJoAH6L3kqVGMuroCAIAgCAIAgCAIAgCAIAgCAIAgCAIAgCAIDVbz7WFJTPk+b4Yx1e7T6ZnyBVeWeiNnG6RG26GyDX1JMl3RsOOYn53E3a0nxNyfAHqsWDHrlbK4q2S6Gi1rZdF6JaRT2g7PNFMyWM4GOdiicP8ORuZaPDmB0v0Xn5MPhz1R4KnGnsaTdeU1e0KcOzLpuI/zjDpXehLfuuYoXk3ORW5Lm9jMVHOPaBT3YffFxaGaZ4gQR0y6rfP9r3ovXJAggjLpGxSl8zS68gkkwvde+IFxzBNzmAvHyOUX6dNGpbr0eTNpKdrnOLJ5de9mw52F9WrNOTSSlFfMkl5Mvx07wSTLKRyvwv/AFUHKL2pfP8As7RfoqjgSMfJBx2C5cx72sBy7puAdMsrK7DkxxnqnwiMk2qROrDcA9QvoDGVQBAEAQBAEAQBAEAQBAEAQBAEAQBAEAQBAEBGPahtLHOyEHKNuJ3539fJtv4isPUyuWnyK5vejq9wdmez0bCRZ8vvHde98A9G2y63WjBHTAlFUjV7wdojaWZ8TaOaUsOFzhZrL+BFzb0Vc+rhGTj3LljbVnCb69oRrqWSB9CI9HMfxi5zHtNwQ3hjxBF9HELn6hT2o44bHKbgb0GhqTMYeLaNzQ0uLLF5b3sWE6AEWt8ylKShuiEYbkiVvabDWQvhnoZhHIMLuFIHG3UEgZqEuojJVJFig+xH+0o+KzDG1+JjnYI3RniFh+Em3MAcljg4xyN3s+9lztqi5uu9sjbGJjHEkm7u9+U5X5Kvq04u7bRKG64N61hue6wNH7RI+llkb27ky5s+pnppGzRyN7t+4Ig8vbcYmgudlpkRbzV+DPHHO6+P/wAITg2ib6SoEsbHtuA9rXC+Rs4Ai465r3001aMZdXQEAQBAEAQBAEAQBAEAQBAEAQBAEAQBAEBQm2Z05oCEQTX1wGfvps/BhN7ejB9l5i/2T9rKeWS3vHXPpqZz4WNc8YQ1ryQ3MgZ25DotnU51gxubNMI6nRDe2tqVZm4stMyxIxcHC27r6m5NyvHnPF1Du0n7GaUnBGPR7QMbjignY0lxOKFzzic7QcO+VlVPEpLaSb9tfyIunxsZ0FYHEnvgnQOhlB+4VMsbW31RYmeppxGxz3EgXaD3SLXNhkfG65GDlJJC9jQbToBUETwSAlptJd7myA5AWYLWtn01W3FkeP8A15F7NtviQcb3Q3b2bE9jHxSz47EuNx81wbBwOosnU5ZpuM0q/PIQiqtG7wvaS33zx0tCPvkslxe+y+JKmX9iTVHtDL0kD4y5rSJZHF+ZGIt4eQNuRB0WnDLp4vTJam35ff6EZKbVrYmxjQAABYAWAGQAGgAX0CVGIqgCAIAgCAIAgCAIAgCAIAgCAIAgCAIC0+pY02L2g9C4A/RRcorlnLRcBupHTTb51vBoZ3XsSzAPOQhn+v2VeV1Bs5Lg4DstpOJWOktlFGSPBz+6P/HGsvTR9KyEFuSnWsLo3hps4scGmwNiQbZHI59VqzavDlpVunXtLo1asiaso3xtkErmTNbeTFnHI3D3iMIuHfZfJrIpSTS0t7er6Ueg40t9y1BHI8vc7FgLgY7YLhpaMj43uuycYpJc9+Tkbd2eZ6Qk4uJKB4cLl+6uxmkqpfP+w0afatDSsBkqHOcMiMcx15WbjAvmNAtOLJml6OPb2L7EJKPLLFVQRVFO6OlIc7iB/Da2z7Na3MDU6DXUXVkck8WRSy8VV9jtJxaiZG7ZfhezBBG8OIblZ9uYsM8lX1Om1K218jsUzPnZK3IyQtP4i17v5gqYuD7P5f0ddnvZW056OZszC+oOYNPDG2KJzSMy57g61siO9qOl1s6XqI4pW1S7tu3+e4qyQckTPTS42NdYtxNBsbXFxextlfyXuxkpJNdzI1TouKRwIAgCAIAgCAIAgCAIAgCAIAgCA8yPDQS4gAAkkmwAGZJPIICNd5d+XSuLKclsemIfHJ5c2j7n7LBmzyltDgqlK+C/sbcqacB9RK6FpzEbP7z95x+E+GfomPo095BY/MytqbnzUzOJQ1M+NouY3Pvit0FgCf2SM1a8Lgrxslprg4/eTfZ9XRthkaBI2QF725BzWhwzb8rsRFxply0Vc8rnGmRbtHW9j1Namll5vlwj8sbRb7ucr+njUbJw4Ot3gq5Yad74WNfILYQ82GZtn18rhR6vqFgxOb9XzLccNcqIj2pvJJG7DVU/ceD3hEXYDf8ADexGf2Xz0OmjkbnjlvfF1ybnJxVM0WztrwNdwSBL3yGyN7hLXHIuaSCNR9Fqy4MjXiLbbjkhGS/adLLsWIi4iBA1DnuN/QkrCuonw38izQjEbs9kV3Mp6eMkWDi0EgnQnui/1VniyntKUn+fnY5VdjRbV3YFO187pi/Cwvc5pwOuc/d2N+et+S14us8VrGo1brz+JB46Vtmz2Fs+MYZYoqhzwzvOMrHG7wC82kfzKz58s3cJtVfk+3sRKMVyrM2euqS0gUrz0L5IWjLrhJ/RVRx4U7c/gn9TrcvI2e5lDWSVTHTcHhm+OHBxAG2NiHZWdfmbjXLS2rp/08sqxxhqvu/6K8mpRu6JaAX0RiCAIAgCAIAgCAIAgCAIDzI8NBc4gAAkkmwAGpJ5BAcDtrtGAcWUzA4DWV97H8renifosmTqa2iQc/It7N3g2nKA9lOZGdXMaxpHgcr+hUIzzvf6HE5G62RvrHJJwaiN1NNe1nm7SemKwsfMc9Sr4Z03plsySkdUryRGfabvNid7JEchbjEc3aiPyGRPjYcisnUZP+KISfYzezndcNaKqZt3HOFp+Uf9Q+J5dBnzy7gxV6TEV3Oo3k3iioGNdLiJcSGMaLucRrrkALjM9Vblyxxq2Wxi5cHD1XahIf7umjaP23Of9hhssUuul2iWrCu7I23v2i6acz2iY6T42NOAOcNXAOOp55658yu4sryXqXwK8mJLg6zdPfWejpo4mxxFoue8HYu+4uNyHeKg+rlBuKSosjhVbnVUXaOyUFk0BZiFg9h4gBIyLmEAgfVSl1kZRcZx+qCxNPZmg2tFG+ncXy8QtGPiMcC12AXbccjY5gLwcMpxyKlV7U/n9jfSa+Zpt1qmWaNjSYo3NZd2KFzwC7QO94Lc7G/JaurhCEm93b86+hTBuSM6SiqHkn2qCMfs09/O2KQ9FSsmJJLQ37/sdqXmauo3eFuJPXTFsd3ZYWNbcEXtYgarTHqnenHjW/vIaO7Z52lR8amkbTyPIifcxlzCcYe57bh4JAwhhvz7yYp6MqeRLdc78VXb12vgSkm4tJlzYLpXQAR1UWZJuYS95F7XxNeO7l0Ueo0LJcoP40v4EbrZl988v/cxi2oZSveT6Yz+hUVGH/a//JL6C35/I2W7u2aqGdpp4ppmuykNSBCy1wbRMbbDbPvEE+YWjp88embba3pUt3735/IhODnsiZV75iCAIAgCAIAgCAIAgCAICJO0feo1EhpYXe6YbSOB/vHjUX/A0/U+QWTNl7LgrkzebibltY1s9Qy7jYxxuGQHJzxzPQcvPTuHD/ykdjHuzv1qJnIdomwhNAZmt78Yu79pnP1GvldZuoxalqXKITXc02xt+eFs+XiOxTQgNiuc5MeUd+uE6+AC5jzeg75QUtjltx9jmvqrvu5gJkmJ+YX0J6udl5YlVjhrluRStk4AWyGQW8tOC3wdC6sLJZGuvEwcKQ2w2JIkjv8AmINvDMWXz3+Vll8X0bpLt6+U/kbenS07nAllNNUNZCXhhGoue9npivlYFVf7oYnKfJJ05UhtDcaKaS5qJMrACzSB9kxf5GeONaV8zksCk+TMpt2oogGcV7mtAF7AZeNgqpdXOfpVVkljS2MWthgxtha8B8mJrcTr6D5vw55XItmFbjeSnOXCOOrpF/bNIKhro5qeOKoEJs8ghsl7Nb71o1FvhJOTlDBN42pQk3G+PL3fnBOStNNb0abdWCJuON800by7BII3PsXMHeOYPducstCtPVym6mkmuVddyuCS2N5NRg3aJqx7RphcR462CyrJ3qKZOvaaKt2XJI17Y6Uk2cBJVTYyw2Pea3E6xHVa4ZoRacpe6Kq/4K3FtbIt1Gx6psMb/aC4NkblhcRcBwLcdwcHUWtp0Uo58Lm1p7fm3md0z07PuXNke0DKCKG+bSQ9zRkTfLCeajm8J75G/h9zi1LZGZPJXNNmiBnI3c53XnZVRXTPd2zr1I73sx2bKCZJ5hMcJIAa0MYXEYcOQN7Ndn4nwWjoVjydRLTDaK783+WQzWoLfkkRe4ZAgCAIAgCAIAgCAIAgOZ7QNu+x0pwG0sl2R9Rcd548h9yFXlnpiRk6RwfZvu6KibiPbeOOxdfRzvkb4jmfIdVlww1yt8IjFWyYluLAgKPaCCCLgixB5g6oD513gpuDNPBfOORzWnwB7p9W2+q85w0yopaolvsyoGQUbTibxJe+4BwJDf8ADaR+XO3VxWvDGo+0siqR2CuJEYdok7zLMyanY6DDGI5TngJw3c4EHmTmLWAXz3VNPq24yqSpNee1/U24l/r34I0Zs009UBI7AHOxRmJ7gcAIDiCNCL3Wh5VkxPSrrm13OaXGW51Roo7B8dbWuadS10jvuGLzlOV6Zwjfu/stpcpswto7Pjzwsr6gn8ZmY0nxL8A6KzFln3cI+yn/ABZySXrNfFs+Zs8RNPFTRMLiWAgvdiaWglzQbm+f9VfLLjeOSUnJv4ckYpqSdbGdtTZvt1I57Klxe17w6OMseMOMkBzbFwAFsr2yVWHL4GZRlHZpbu/IlNa4tpmq2XTVN8LXQl+Vy+NwIvbIuDtVflniq2nXtIaZJ0bOrir48uNC0/sYj/mHgqIS6aW+lv4HXqR5oN3J57ufXydQ2I4QSfxH/bku5Orx49o417/oFBvlne1PZlEYxZlnWFzDNJCSbC5IBs43vmc1pfSdXF3CakvKS+zK/FxvlV7DVVO6FTTAcJ1Y4Dlakky9W3VX6XqJP08Ufc3/AOxLxILhs0Uuwqx7jjbKPGThN+uFv6LRDpJpftS97/tkHlR1u6tJNSssZTcnOxNtLWz1W/p8PhJrz3KZy1HXQbWeNbO9LH7LQQM6LajTqCEBktqWnmEBeQBAEAQBAEAQBAQx2g7T9qrXNGbIvdtA6g+8PmXZfuhYM87l7CqT3JQ3V2T7JSxx271sUni92Z+mQ8gFrxw0RSLEqRt1YdIs3u7RJhK+GltG1jnMMhAc9zmmzsIOTRe+oJ8lgzdU7qJdHGuWcPWbTnnPvZ5JPB73Efw3sFjlklLllqilwaSce+wtcM8N26HPK45FX45Vj3RRkx6pG3bF4LGzUbnZe8tTR95k7sIzLHkuYQOWE6elirMefJF+i7IyhF8na77SNrPcRzcKV0Ac9paHAh4vY6EkC2YItcaqH+SnHHnjl035/QYE3FxshYcVs7mPcJnM1uS29r56eC1vQ8acVVkd9TT3OpirayNgw0TWRHNvvQ4Z6WvmvPePp5Pedy9hbcvIrJW7Um+ERRjkbs/3P2SOPo4c2/iG5s2OwN36z2uF81TxrujDmgWa1uNrnFul3d3Ww5rizdPkaxwhSbr1u9v49Yqcbk32Ow3h7PIpnF/Ba5+ofG4wy8794EA68ytf6DqcO2HJcfKX41/BV40JfuW/qOQ2hu/PTWwSbQH7LzHK0c8nOaefiVBdNnb9PHH3bfwzviQXDZqX7JqnuueM6/URt/0VsenklShXv+5F5F5my2Zu1OHXe9zW3BcMRJdY3sQMgr4dI7UpVsQeTsiQtkbUlhaGuONo0vqPVegik6Wlr2yDL6JYL5IKAx30zD8g+ije9HaLLqBnIWUjhadQDkUBWOkI5roNsgCAIAgCAIAgNft/aApqaWb8DCW+LjkweriB6qM5aYtnHsRJuDs/2mujxZhl5X354CCL+by37rFijqmVxVsmtbi0ICEe1DhwVD/dOa8uBx4TgcCMTjiGWIXAzsfNeFHE1mnDVat+1Xv9TbqTinRy2y6mKVwDpmxAgnE4iwI0Bz5qWWE4LZWci0+4k2NTSyl7toxsthItHiOXSzvBF1GWENKxt+/7EXjTd6jO/tSjZrJJKbaRstn68lV4OeXCS9pZqiaiurJalpEMBDfxH+ugWnHCGJ3ORXJt8Ha0GwhWUUUsgla6EmMTRFxezCGkXAzLQDa/hqFRLH1CbyYqlF9vZ+fYmpQ4lszlKygmYXOFbBMek0Ra+3QuZm63irFkhtGWNx9j+jI79nZku2nUvYGkxWGlnOA/Qqrw8MZXv8juqTQZUTEWa4X6MD3k+lwpLHGT2TZxyo6nYHteNj3EsDLEDQuPiBoMzktXT9FolrqiueW1RKlDtRsgF8jzC9NMoM0gOHVAYFRsljvlt5ZLlAwJdkEaG6Axn0hGoQFY22zCWDPhqzzSwZbJrouQew9dBW6A9NQGSugIAgCAIAgPEsoaCXODQNSSAB6lcBHHahvNDJTshhnZIXSAyYHBwDWC4BIy+LD9Fmy5IyVRdnJppbml7PN5aaibM6bGXvLQ3AzFZjRfW41JP8IVcMsMd6uTuPG2rO3h7RaF2sj2fmid/LdWrq8T7/Is8OR0Wztpw1DcUMrJBzwOBt4Eag+aujOMladkGmuSE9/NqTiaaOcYo3SudG8C+EC7WgdRhtlqLFeKowyZpZE/Stp+5/Y2K1BLscru62Bzw2oLS0EYiSW5czfIq7qfFUbx8kYaeGdQ7ZWzmOu1oI8JHn+Zees3VSVP+CyoIzsGz4gC1kQ8Xm+unxkqm+qm6bfu+xL0C9W1NOYw7FcW+UeHy/i9FGEMqlVBuNWd5uDb2QM4eAgkkXJvizub87WHovpunx+HDT+X3MM3bsubU2AxxLgwHqCAryBqv7FiH+CwH8g/oo6ULL7KFo0aB5Cy6C62mHRGC/TxWcLLoN5CTZdBkBAC1AWnxAoDHkpAeS4DHfR9EBRrCFzezpeYVI4XWoC61AZK6AgCAIAgOE34389leYKcB0wHfe7Nsdxewb8zrEHoLjXRY8/U6PRjyWwhe7Iv2jtOapdimlfIf2jkPyt0HosE5yn+52XJJcGi2zVCLCSDnfMWsB48/otHTJuynNG6M2j+BuYNxqNM1RldyZZBVFIvEqsmbPdirkhq4XREgl7WutzY5wDg4cxY/orMUtM0/WRkrTO13g3fdK9+GQtxOJLXDE0k87cj5LVl6OE56lsymOWSVHL1G5kvOGJ99SCBf7BV/psye0ifiRLA3JfbKlYD4uFv1K6sHUX+4eJE2FJuVLbMRR+LRiP6D9V1dHJu5SHirsjoNkbnMYQTeR3Iu5eQ5LVjwQxu1yVSm2d9syj4TAFcRMtwXQY01ODyXAYT6M8koFY6E81xoGVDRgLoMprLLoPQCAIAgPJCA8lqA8li4gU4a6CuBAVDUBfXQEAQBAUe6wJ6ICE95dlGaqmfGRic8uMbjhd3s7tJyIK8Dqcvh5pKa78mzGtUVRo37LmbrC/0aT+igs2N9zulmDXbKklaWiJ9+Vmuvly0V2PNGDuyE4NovbH2DUhga6BzbHulxDcj+Y+ajm6jC5WpWdxwklTRvYt3mswmadtzoyPNxuL/APLBZP1EpvTji2W6Et2zut1d2hdknB4UbbEBw77yMwTzAv1z8l6HSdBk1+JmfHCKMmVVpidhNSNdqF61GYxH7OHJKB5bs3xXaBfj2a3nmlAy44Q3QID2ugFcBSy6BhQFcK4Ctl0FUAQFEAQFEBSyApZEBZdAsgKgID2gCAIAgKEXQHPbX3VinzLRfkcw4eTgqsmKGRVJWSjJrg0btx3tPcnkHmQf6LHP/G4ZFizyR4buNMTc1L9b6Af6rn/TcVV/Q8eRnRbhMd/ezSP8C8/y2/VWQ6DDDsceaTN7s3d6np/gibfqRc/VaowjH9qorbb5NpdTOFCUAQFQgKoAgCAICiAqgCAqgCAIAgKIAgKIAgFl0BAEB6QBAEAQBAUQBAFwFCgCApZAVsgFkBVAVQBdAXAUQCy6AgKoAuAIAgKIAgCAIAugogCAID//2Q=="/>
          <p:cNvSpPr>
            <a:spLocks noChangeAspect="1" noChangeArrowheads="1"/>
          </p:cNvSpPr>
          <p:nvPr/>
        </p:nvSpPr>
        <p:spPr bwMode="auto">
          <a:xfrm>
            <a:off x="173038" y="-2217738"/>
            <a:ext cx="582930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0729" name="AutoShape 20" descr="data:image/jpeg;base64,/9j/4AAQSkZJRgABAQAAAQABAAD/2wCEAAkGBxQQERQUExAVFBQXFRYYFBUUFBYVFxcXFBcXFxUXFhQZHSgkGRonHBgXIjEhJSorLy4uFx8zODMsNygtLisBCgoKDg0OGxAQGzQkHyQsLCw0NDIvLDQsLC8sLCwuLCwsLCwsMS8sLCwsLCwsLCwsLCwsLCwsLCwsLCwsLCwsLP/AABEIAMgA/AMBEQACEQEDEQH/xAAcAAEAAQUBAQAAAAAAAAAAAAAABwEDBAUGAgj/xABAEAABAwIDBQUGAwUHBQAAAAABAAIDBBESITEFBhNBUQciYXGBFCMyQpGhUnKxYoKSwtEVM0OyweHwU1Si0uL/xAAaAQEAAwEBAQAAAAAAAAAAAAAAAgMEAQUG/8QANBEAAgIBAwICCQQCAQUAAAAAAAECEQMSITEEQRNRImFxgZGhweHwFDKx0QUjQhVSktLx/9oADAMBAAIRAxEAPwCcEAQBAEAQBAEAQBAEAQBAEAQBAEAQBAEAQBAEAQBAEAQBAEAQBAEB4dE06tB8wCgPaAIAgCAIAgCAIAgCAIAgCAIAgCAIAgCAIAgCAIAgCAIDzI8NBLiAALkk2AA1JPIJwD0CgCAIAgCAIAgCAIAgCAIAgCAIAgCAIAgCAIAgCAIAgCAIAgCAIDzLIGgucQABck5AAcyVxtJWwRjvrvK6pa+OO4iANuReeRPhfQep8PNzZ3kemPH8lMpXsSXSxYGMb+FrR9AAvTRcXUAQBAEAQBAEAQBAEAQBAEAQBAEAQBAEAQBAEAQBAEAQBAEB4mlDGlziGtAuSdAFxtJWwRxvRvE6pOBl2wg5DQvI5u8Og/4PLz9Q8jpcFEpWc9Tx45YWfimib6GRt/tdQwq5o5HkmtewaAgCAIAgCAIAgCAIAgCAIAgCAIAgCAIAgCAIAgCAIAgCAIAgMHbUET4Xcb4G942P4f18lVnhGUPS4IySa3IspKH2ypbE0YQ9xLrfJE3N2fW1mg9SvMwY9c6XBVFWyUKbYVPGQWQNBaQQcyQRobnmvTjhxxdpFulGxVpIIAgCAIAgCAIAgCAIAgCAIAgCAIAgCAIAgCAIAgCAIAgCAIDkO0HaWFjYAc395/5Qe6PU/wCVYusyUlBFeR9jx2b7NwxPqXDvSmzPCNhIH1dc+gU+lx6Y35nYKkdktRMIAgCAIAgCAIAgCAIAgCAIAgCAIAgCAIAgCAIAgCAIAgCAIAgIj29UurKp2E5yPEcZ6N0B8g0F31Xkyfi5Sj90jVV2+s7pMNJM+KnAjEMbhGHNYIwCDYHO4J1OqnkzyT9F0jfGCS3MAb4V7rn2t9syO+BYDlk1Reaa/wCTIximeot7K8kn2x9hc2x//Ki806rUyeheRk0u9NdJIxgrJAXvDW5gi7nBovl4hI5crpKQ0x8iZ9hwTRwRtqJBJKAcbxoTckWyHKw05L1MakopS5M7q9jOUzgQBAEAQBAEAQBAEAQBAEAQBAEAQBAEAQBAEAQBAEBqN663g0sjgbOcMDfN+Vx5C59FT1E9ONsjJ0jhNzqZ7pppo2Y308DzE06Ome0hjb36Aj95ZOkhu5EMa3I+axzZJWu+MOeHDWxBu4ZdCbLLkvlnoLgpTtuxt/H5HHPmFGb9J/2RhwXY2Wufp7t2ai32+pMyKCJhniEzyyJzxxHBpBaLHkb+HJTx6ZOm6Rx2lsfQzHAgEaEXHkvcMhVAEAQBAEAQBAEAQBAEAQBAEAQBAEAQBAEAQBAEAQBAcN2k1mcUV+r3f5W/zLB1kuI+8qyPsWtgV7dm7KfVvjc/HIXlrbA4S4RszPKzcXqrcP8ArxWyzHGyPd561lS5tRTUwpwcfFs+7pHPcDiOVuv1WTLlxzlpo0qLirZjNpyDbA8NscsYvivmc3LG5prlX7CyqLogOhD7/mb/AFUdS52O0ZWx9jGuldC0gPDcRMkhaLAgWGG9zd3Tqr8WKc/2V+e4jKSXJMO6tFUwQltVMJX4jhIN7NsABcgcwfqvXwxmo+m7Zmk1exuVaRCAIAgCAIAgCAIAgCAIAgCAIAgCAIAgCAIAgOZ3k3tZSuMbAHyD4rnus87anwWXP1Gh6Y7shKdcGqi3k2i+LjMpY+Fyc8OBI/EGh18Piq1mzKOqS2/PWc1Sqzbbs72tqncKRnBntcNvdrwNSx3Py/XNX4c8chKMrOG34rDLVyhudiI2+bbNt/FdYsz15X8CuW8iTvZ3wUnDgAMkcOGIHQvYyzAc9CQF6VVGkXIgaoLpamYzu96JHh7SAQHhxxCwy+IELx80pJ8bmuKVHuigBuXYbk3LcHw3AOH0WfJJrZHYrzL/AAWa4G+WH/ZQ1S4slSKQ0dOXNZIAyN5IklZFiLLtNu6Gm9zYequxNzmtUqIy2WxPdJAI42MGjGtaPJoAH6L3kqVGMuroCAIAgCAIAgCAIAgCAIAgCAIAgCAIAgCAIDVbz7WFJTPk+b4Yx1e7T6ZnyBVeWeiNnG6RG26GyDX1JMl3RsOOYn53E3a0nxNyfAHqsWDHrlbK4q2S6Gi1rZdF6JaRT2g7PNFMyWM4GOdiicP8ORuZaPDmB0v0Xn5MPhz1R4KnGnsaTdeU1e0KcOzLpuI/zjDpXehLfuuYoXk3ORW5Lm9jMVHOPaBT3YffFxaGaZ4gQR0y6rfP9r3ovXJAggjLpGxSl8zS68gkkwvde+IFxzBNzmAvHyOUX6dNGpbr0eTNpKdrnOLJ5de9mw52F9WrNOTSSlFfMkl5Mvx07wSTLKRyvwv/AFUHKL2pfP8As7RfoqjgSMfJBx2C5cx72sBy7puAdMsrK7DkxxnqnwiMk2qROrDcA9QvoDGVQBAEAQBAEAQBAEAQBAEAQBAEAQBAEAQBAEBGPahtLHOyEHKNuJ3539fJtv4isPUyuWnyK5vejq9wdmez0bCRZ8vvHde98A9G2y63WjBHTAlFUjV7wdojaWZ8TaOaUsOFzhZrL+BFzb0Vc+rhGTj3LljbVnCb69oRrqWSB9CI9HMfxi5zHtNwQ3hjxBF9HELn6hT2o44bHKbgb0GhqTMYeLaNzQ0uLLF5b3sWE6AEWt8ylKShuiEYbkiVvabDWQvhnoZhHIMLuFIHG3UEgZqEuojJVJFig+xH+0o+KzDG1+JjnYI3RniFh+Em3MAcljg4xyN3s+9lztqi5uu9sjbGJjHEkm7u9+U5X5Kvq04u7bRKG64N61hue6wNH7RI+llkb27ky5s+pnppGzRyN7t+4Ig8vbcYmgudlpkRbzV+DPHHO6+P/wAITg2ib6SoEsbHtuA9rXC+Rs4Ai465r3001aMZdXQEAQBAEAQBAEAQBAEAQBAEAQBAEAQBAEBQm2Z05oCEQTX1wGfvps/BhN7ejB9l5i/2T9rKeWS3vHXPpqZz4WNc8YQ1ryQ3MgZ25DotnU51gxubNMI6nRDe2tqVZm4stMyxIxcHC27r6m5NyvHnPF1Du0n7GaUnBGPR7QMbjignY0lxOKFzzic7QcO+VlVPEpLaSb9tfyIunxsZ0FYHEnvgnQOhlB+4VMsbW31RYmeppxGxz3EgXaD3SLXNhkfG65GDlJJC9jQbToBUETwSAlptJd7myA5AWYLWtn01W3FkeP8A15F7NtviQcb3Q3b2bE9jHxSz47EuNx81wbBwOosnU5ZpuM0q/PIQiqtG7wvaS33zx0tCPvkslxe+y+JKmX9iTVHtDL0kD4y5rSJZHF+ZGIt4eQNuRB0WnDLp4vTJam35ff6EZKbVrYmxjQAABYAWAGQAGgAX0CVGIqgCAIAgCAIAgCAIAgCAIAgCAIAgCAIC0+pY02L2g9C4A/RRcorlnLRcBupHTTb51vBoZ3XsSzAPOQhn+v2VeV1Bs5Lg4DstpOJWOktlFGSPBz+6P/HGsvTR9KyEFuSnWsLo3hps4scGmwNiQbZHI59VqzavDlpVunXtLo1asiaso3xtkErmTNbeTFnHI3D3iMIuHfZfJrIpSTS0t7er6Ueg40t9y1BHI8vc7FgLgY7YLhpaMj43uuycYpJc9+Tkbd2eZ6Qk4uJKB4cLl+6uxmkqpfP+w0afatDSsBkqHOcMiMcx15WbjAvmNAtOLJml6OPb2L7EJKPLLFVQRVFO6OlIc7iB/Da2z7Na3MDU6DXUXVkck8WRSy8VV9jtJxaiZG7ZfhezBBG8OIblZ9uYsM8lX1Om1K218jsUzPnZK3IyQtP4i17v5gqYuD7P5f0ddnvZW056OZszC+oOYNPDG2KJzSMy57g61siO9qOl1s6XqI4pW1S7tu3+e4qyQckTPTS42NdYtxNBsbXFxextlfyXuxkpJNdzI1TouKRwIAgCAIAgCAIAgCAIAgCAIAgCA8yPDQS4gAAkkmwAGZJPIICNd5d+XSuLKclsemIfHJ5c2j7n7LBmzyltDgqlK+C/sbcqacB9RK6FpzEbP7z95x+E+GfomPo095BY/MytqbnzUzOJQ1M+NouY3Pvit0FgCf2SM1a8Lgrxslprg4/eTfZ9XRthkaBI2QF725BzWhwzb8rsRFxply0Vc8rnGmRbtHW9j1Namll5vlwj8sbRb7ucr+njUbJw4Ot3gq5Yad74WNfILYQ82GZtn18rhR6vqFgxOb9XzLccNcqIj2pvJJG7DVU/ceD3hEXYDf8ADexGf2Xz0OmjkbnjlvfF1ybnJxVM0WztrwNdwSBL3yGyN7hLXHIuaSCNR9Fqy4MjXiLbbjkhGS/adLLsWIi4iBA1DnuN/QkrCuonw38izQjEbs9kV3Mp6eMkWDi0EgnQnui/1VniyntKUn+fnY5VdjRbV3YFO187pi/Cwvc5pwOuc/d2N+et+S14us8VrGo1brz+JB46Vtmz2Fs+MYZYoqhzwzvOMrHG7wC82kfzKz58s3cJtVfk+3sRKMVyrM2euqS0gUrz0L5IWjLrhJ/RVRx4U7c/gn9TrcvI2e5lDWSVTHTcHhm+OHBxAG2NiHZWdfmbjXLS2rp/08sqxxhqvu/6K8mpRu6JaAX0RiCAIAgCAIAgCAIAgCAIDzI8NBc4gAAkkmwAGpJ5BAcDtrtGAcWUzA4DWV97H8renifosmTqa2iQc/It7N3g2nKA9lOZGdXMaxpHgcr+hUIzzvf6HE5G62RvrHJJwaiN1NNe1nm7SemKwsfMc9Sr4Z03plsySkdUryRGfabvNid7JEchbjEc3aiPyGRPjYcisnUZP+KISfYzezndcNaKqZt3HOFp+Uf9Q+J5dBnzy7gxV6TEV3Oo3k3iioGNdLiJcSGMaLucRrrkALjM9Vblyxxq2Wxi5cHD1XahIf7umjaP23Of9hhssUuul2iWrCu7I23v2i6acz2iY6T42NOAOcNXAOOp55658yu4sryXqXwK8mJLg6zdPfWejpo4mxxFoue8HYu+4uNyHeKg+rlBuKSosjhVbnVUXaOyUFk0BZiFg9h4gBIyLmEAgfVSl1kZRcZx+qCxNPZmg2tFG+ncXy8QtGPiMcC12AXbccjY5gLwcMpxyKlV7U/n9jfSa+Zpt1qmWaNjSYo3NZd2KFzwC7QO94Lc7G/JaurhCEm93b86+hTBuSM6SiqHkn2qCMfs09/O2KQ9FSsmJJLQ37/sdqXmauo3eFuJPXTFsd3ZYWNbcEXtYgarTHqnenHjW/vIaO7Z52lR8amkbTyPIifcxlzCcYe57bh4JAwhhvz7yYp6MqeRLdc78VXb12vgSkm4tJlzYLpXQAR1UWZJuYS95F7XxNeO7l0Ueo0LJcoP40v4EbrZl988v/cxi2oZSveT6Yz+hUVGH/a//JL6C35/I2W7u2aqGdpp4ppmuykNSBCy1wbRMbbDbPvEE+YWjp88embba3pUt3735/IhODnsiZV75iCAIAgCAIAgCAIAgCAICJO0feo1EhpYXe6YbSOB/vHjUX/A0/U+QWTNl7LgrkzebibltY1s9Qy7jYxxuGQHJzxzPQcvPTuHD/ykdjHuzv1qJnIdomwhNAZmt78Yu79pnP1GvldZuoxalqXKITXc02xt+eFs+XiOxTQgNiuc5MeUd+uE6+AC5jzeg75QUtjltx9jmvqrvu5gJkmJ+YX0J6udl5YlVjhrluRStk4AWyGQW8tOC3wdC6sLJZGuvEwcKQ2w2JIkjv8AmINvDMWXz3+Vll8X0bpLt6+U/kbenS07nAllNNUNZCXhhGoue9npivlYFVf7oYnKfJJ05UhtDcaKaS5qJMrACzSB9kxf5GeONaV8zksCk+TMpt2oogGcV7mtAF7AZeNgqpdXOfpVVkljS2MWthgxtha8B8mJrcTr6D5vw55XItmFbjeSnOXCOOrpF/bNIKhro5qeOKoEJs8ghsl7Nb71o1FvhJOTlDBN42pQk3G+PL3fnBOStNNb0abdWCJuON800by7BII3PsXMHeOYPducstCtPVym6mkmuVddyuCS2N5NRg3aJqx7RphcR462CyrJ3qKZOvaaKt2XJI17Y6Uk2cBJVTYyw2Pea3E6xHVa4ZoRacpe6Kq/4K3FtbIt1Gx6psMb/aC4NkblhcRcBwLcdwcHUWtp0Uo58Lm1p7fm3md0z07PuXNke0DKCKG+bSQ9zRkTfLCeajm8J75G/h9zi1LZGZPJXNNmiBnI3c53XnZVRXTPd2zr1I73sx2bKCZJ5hMcJIAa0MYXEYcOQN7Ndn4nwWjoVjydRLTDaK783+WQzWoLfkkRe4ZAgCAIAgCAIAgCAIAgOZ7QNu+x0pwG0sl2R9Rcd548h9yFXlnpiRk6RwfZvu6KibiPbeOOxdfRzvkb4jmfIdVlww1yt8IjFWyYluLAgKPaCCCLgixB5g6oD513gpuDNPBfOORzWnwB7p9W2+q85w0yopaolvsyoGQUbTibxJe+4BwJDf8ADaR+XO3VxWvDGo+0siqR2CuJEYdok7zLMyanY6DDGI5TngJw3c4EHmTmLWAXz3VNPq24yqSpNee1/U24l/r34I0Zs009UBI7AHOxRmJ7gcAIDiCNCL3Wh5VkxPSrrm13OaXGW51Roo7B8dbWuadS10jvuGLzlOV6Zwjfu/stpcpswto7Pjzwsr6gn8ZmY0nxL8A6KzFln3cI+yn/ABZySXrNfFs+Zs8RNPFTRMLiWAgvdiaWglzQbm+f9VfLLjeOSUnJv4ckYpqSdbGdtTZvt1I57Klxe17w6OMseMOMkBzbFwAFsr2yVWHL4GZRlHZpbu/IlNa4tpmq2XTVN8LXQl+Vy+NwIvbIuDtVflniq2nXtIaZJ0bOrir48uNC0/sYj/mHgqIS6aW+lv4HXqR5oN3J57ufXydQ2I4QSfxH/bku5Orx49o417/oFBvlne1PZlEYxZlnWFzDNJCSbC5IBs43vmc1pfSdXF3CakvKS+zK/FxvlV7DVVO6FTTAcJ1Y4Dlakky9W3VX6XqJP08Ufc3/AOxLxILhs0Uuwqx7jjbKPGThN+uFv6LRDpJpftS97/tkHlR1u6tJNSssZTcnOxNtLWz1W/p8PhJrz3KZy1HXQbWeNbO9LH7LQQM6LajTqCEBktqWnmEBeQBAEAQBAEAQBAQx2g7T9qrXNGbIvdtA6g+8PmXZfuhYM87l7CqT3JQ3V2T7JSxx271sUni92Z+mQ8gFrxw0RSLEqRt1YdIs3u7RJhK+GltG1jnMMhAc9zmmzsIOTRe+oJ8lgzdU7qJdHGuWcPWbTnnPvZ5JPB73Efw3sFjlklLllqilwaSce+wtcM8N26HPK45FX45Vj3RRkx6pG3bF4LGzUbnZe8tTR95k7sIzLHkuYQOWE6elirMefJF+i7IyhF8na77SNrPcRzcKV0Ac9paHAh4vY6EkC2YItcaqH+SnHHnjl035/QYE3FxshYcVs7mPcJnM1uS29r56eC1vQ8acVVkd9TT3OpirayNgw0TWRHNvvQ4Z6WvmvPePp5Pedy9hbcvIrJW7Um+ERRjkbs/3P2SOPo4c2/iG5s2OwN36z2uF81TxrujDmgWa1uNrnFul3d3Ww5rizdPkaxwhSbr1u9v49Yqcbk32Ow3h7PIpnF/Ba5+ofG4wy8794EA68ytf6DqcO2HJcfKX41/BV40JfuW/qOQ2hu/PTWwSbQH7LzHK0c8nOaefiVBdNnb9PHH3bfwzviQXDZqX7JqnuueM6/URt/0VsenklShXv+5F5F5my2Zu1OHXe9zW3BcMRJdY3sQMgr4dI7UpVsQeTsiQtkbUlhaGuONo0vqPVegik6Wlr2yDL6JYL5IKAx30zD8g+ije9HaLLqBnIWUjhadQDkUBWOkI5roNsgCAIAgCAIAgNft/aApqaWb8DCW+LjkweriB6qM5aYtnHsRJuDs/2mujxZhl5X354CCL+by37rFijqmVxVsmtbi0ICEe1DhwVD/dOa8uBx4TgcCMTjiGWIXAzsfNeFHE1mnDVat+1Xv9TbqTinRy2y6mKVwDpmxAgnE4iwI0Bz5qWWE4LZWci0+4k2NTSyl7toxsthItHiOXSzvBF1GWENKxt+/7EXjTd6jO/tSjZrJJKbaRstn68lV4OeXCS9pZqiaiurJalpEMBDfxH+ugWnHCGJ3ORXJt8Ha0GwhWUUUsgla6EmMTRFxezCGkXAzLQDa/hqFRLH1CbyYqlF9vZ+fYmpQ4lszlKygmYXOFbBMek0Ra+3QuZm63irFkhtGWNx9j+jI79nZku2nUvYGkxWGlnOA/Qqrw8MZXv8juqTQZUTEWa4X6MD3k+lwpLHGT2TZxyo6nYHteNj3EsDLEDQuPiBoMzktXT9FolrqiueW1RKlDtRsgF8jzC9NMoM0gOHVAYFRsljvlt5ZLlAwJdkEaG6Axn0hGoQFY22zCWDPhqzzSwZbJrouQew9dBW6A9NQGSugIAgCAIAgPEsoaCXODQNSSAB6lcBHHahvNDJTshhnZIXSAyYHBwDWC4BIy+LD9Fmy5IyVRdnJppbml7PN5aaibM6bGXvLQ3AzFZjRfW41JP8IVcMsMd6uTuPG2rO3h7RaF2sj2fmid/LdWrq8T7/Is8OR0Wztpw1DcUMrJBzwOBt4Eag+aujOMladkGmuSE9/NqTiaaOcYo3SudG8C+EC7WgdRhtlqLFeKowyZpZE/Stp+5/Y2K1BLscru62Bzw2oLS0EYiSW5czfIq7qfFUbx8kYaeGdQ7ZWzmOu1oI8JHn+Zees3VSVP+CyoIzsGz4gC1kQ8Xm+unxkqm+qm6bfu+xL0C9W1NOYw7FcW+UeHy/i9FGEMqlVBuNWd5uDb2QM4eAgkkXJvizub87WHovpunx+HDT+X3MM3bsubU2AxxLgwHqCAryBqv7FiH+CwH8g/oo6ULL7KFo0aB5Cy6C62mHRGC/TxWcLLoN5CTZdBkBAC1AWnxAoDHkpAeS4DHfR9EBRrCFzezpeYVI4XWoC61AZK6AgCAIAgOE34389leYKcB0wHfe7Nsdxewb8zrEHoLjXRY8/U6PRjyWwhe7Iv2jtOapdimlfIf2jkPyt0HosE5yn+52XJJcGi2zVCLCSDnfMWsB48/otHTJuynNG6M2j+BuYNxqNM1RldyZZBVFIvEqsmbPdirkhq4XREgl7WutzY5wDg4cxY/orMUtM0/WRkrTO13g3fdK9+GQtxOJLXDE0k87cj5LVl6OE56lsymOWSVHL1G5kvOGJ99SCBf7BV/psye0ifiRLA3JfbKlYD4uFv1K6sHUX+4eJE2FJuVLbMRR+LRiP6D9V1dHJu5SHirsjoNkbnMYQTeR3Iu5eQ5LVjwQxu1yVSm2d9syj4TAFcRMtwXQY01ODyXAYT6M8koFY6E81xoGVDRgLoMprLLoPQCAIAgPJCA8lqA8li4gU4a6CuBAVDUBfXQEAQBAUe6wJ6ICE95dlGaqmfGRic8uMbjhd3s7tJyIK8Dqcvh5pKa78mzGtUVRo37LmbrC/0aT+igs2N9zulmDXbKklaWiJ9+Vmuvly0V2PNGDuyE4NovbH2DUhga6BzbHulxDcj+Y+ajm6jC5WpWdxwklTRvYt3mswmadtzoyPNxuL/APLBZP1EpvTji2W6Et2zut1d2hdknB4UbbEBw77yMwTzAv1z8l6HSdBk1+JmfHCKMmVVpidhNSNdqF61GYxH7OHJKB5bs3xXaBfj2a3nmlAy44Q3QID2ugFcBSy6BhQFcK4Ctl0FUAQFEAQFEBSyApZEBZdAsgKgID2gCAIAgKEXQHPbX3VinzLRfkcw4eTgqsmKGRVJWSjJrg0btx3tPcnkHmQf6LHP/G4ZFizyR4buNMTc1L9b6Af6rn/TcVV/Q8eRnRbhMd/ezSP8C8/y2/VWQ6DDDsceaTN7s3d6np/gibfqRc/VaowjH9qorbb5NpdTOFCUAQFQgKoAgCAICiAqgCAqgCAIAgKIAgKIAgFl0BAEB6QBAEAQBAUQBAFwFCgCApZAVsgFkBVAVQBdAXAUQCy6AgKoAuAIAgKIAgCAIAugogCAID//2Q=="/>
          <p:cNvSpPr>
            <a:spLocks noChangeAspect="1" noChangeArrowheads="1"/>
          </p:cNvSpPr>
          <p:nvPr/>
        </p:nvSpPr>
        <p:spPr bwMode="auto">
          <a:xfrm>
            <a:off x="325438" y="-2065338"/>
            <a:ext cx="5829300" cy="46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pic>
        <p:nvPicPr>
          <p:cNvPr id="30730" name="Picture 12" descr="Image result for grad financial plann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74" y="4046545"/>
            <a:ext cx="3863748" cy="257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07363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Types of Scholarships Available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0"/>
            <a:ext cx="8001000" cy="4876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Community service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Athletic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Academic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Area of study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Leadership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Community or School Involvement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 smtClean="0"/>
              <a:t>Specific College/Universities have their own Scholarships and Bursaries</a:t>
            </a:r>
            <a:endParaRPr lang="en-US" altLang="en-US" sz="28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Bursaries:</a:t>
            </a:r>
            <a:endParaRPr lang="en-CA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72400" cy="45307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Awarded based on financial need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32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Often require community involvement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32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3200" b="1" dirty="0" smtClean="0"/>
              <a:t>EDSS has several – Please check the EDSS Guidance website PDF</a:t>
            </a:r>
            <a:endParaRPr lang="en-CA" sz="3200" b="1" dirty="0"/>
          </a:p>
        </p:txBody>
      </p:sp>
      <p:pic>
        <p:nvPicPr>
          <p:cNvPr id="4098" name="Picture 2" descr="C:\Users\ennshik\AppData\Local\Microsoft\Windows\Temporary Internet Files\Content.IE5\W9AEZLKJ\money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375">
            <a:off x="6475770" y="44945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OSAP:  Ontario Student Assistance Program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1"/>
            <a:ext cx="8382000" cy="49672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osap.gov.on.ca</a:t>
            </a:r>
          </a:p>
          <a:p>
            <a:pPr marL="0" indent="0" eaLnBrk="1" hangingPunct="1">
              <a:buNone/>
            </a:pPr>
            <a:endParaRPr lang="en-US" altLang="en-US" sz="300" b="1" dirty="0" smtClean="0"/>
          </a:p>
          <a:p>
            <a:r>
              <a:rPr lang="en-US" altLang="en-US" sz="2800" b="1" dirty="0"/>
              <a:t>Apply online when you apply to college/university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800" b="1" dirty="0" smtClean="0"/>
          </a:p>
          <a:p>
            <a:r>
              <a:rPr lang="en-US" altLang="en-US" sz="2800" b="1" dirty="0"/>
              <a:t>Application is sent to the school to which the student will be attending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800" b="1" dirty="0"/>
          </a:p>
          <a:p>
            <a:r>
              <a:rPr lang="en-US" altLang="en-US" sz="2800" b="1" dirty="0" smtClean="0"/>
              <a:t>NEW: OSAP funds can be applied directly to tuition before you receive your tuition payment notice </a:t>
            </a:r>
            <a:endParaRPr lang="en-US" altLang="en-US" sz="2800" b="1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800" b="1" dirty="0"/>
          </a:p>
          <a:p>
            <a:r>
              <a:rPr lang="en-US" altLang="en-US" sz="2800" b="1" dirty="0"/>
              <a:t>Free tuition for lower income </a:t>
            </a:r>
            <a:r>
              <a:rPr lang="en-US" altLang="en-US" sz="2800" b="1" dirty="0" smtClean="0"/>
              <a:t>families</a:t>
            </a:r>
          </a:p>
          <a:p>
            <a:r>
              <a:rPr lang="en-US" altLang="en-US" sz="2800" b="1" dirty="0" smtClean="0"/>
              <a:t>Try the OSAP Estimator!</a:t>
            </a:r>
            <a:endParaRPr lang="en-US" altLang="en-US" sz="2800" b="1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800" b="1" dirty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pic>
        <p:nvPicPr>
          <p:cNvPr id="33796" name="Picture 5" descr="osap sub banner image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5447"/>
          <a:stretch>
            <a:fillRect/>
          </a:stretch>
        </p:blipFill>
        <p:spPr bwMode="auto">
          <a:xfrm>
            <a:off x="2828925" y="5507493"/>
            <a:ext cx="5095875" cy="122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How to be Successful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229600" cy="3775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/>
              <a:t>Start early</a:t>
            </a:r>
          </a:p>
          <a:p>
            <a:pPr eaLnBrk="1" hangingPunct="1"/>
            <a:r>
              <a:rPr lang="en-US" altLang="en-US" sz="3200" b="1" dirty="0" smtClean="0"/>
              <a:t>Consider alternative paths to reach your goal</a:t>
            </a:r>
          </a:p>
          <a:p>
            <a:pPr eaLnBrk="1" hangingPunct="1"/>
            <a:r>
              <a:rPr lang="en-US" altLang="en-US" sz="3200" b="1" dirty="0" smtClean="0"/>
              <a:t>Ponder options further from home</a:t>
            </a:r>
          </a:p>
          <a:p>
            <a:pPr eaLnBrk="1" hangingPunct="1"/>
            <a:r>
              <a:rPr lang="en-US" altLang="en-US" sz="3200" b="1" dirty="0" smtClean="0"/>
              <a:t>Have a back up plan</a:t>
            </a:r>
          </a:p>
        </p:txBody>
      </p:sp>
      <p:pic>
        <p:nvPicPr>
          <p:cNvPr id="4098" name="Picture 2" descr="Image result for coll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3434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96653386"/>
              </p:ext>
            </p:extLst>
          </p:nvPr>
        </p:nvGraphicFramePr>
        <p:xfrm>
          <a:off x="457200" y="395288"/>
          <a:ext cx="8229600" cy="585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 rot="19601876">
            <a:off x="471107" y="4654462"/>
            <a:ext cx="1541394" cy="1066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9160535">
            <a:off x="7093052" y="827656"/>
            <a:ext cx="1541394" cy="1066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FFA2E-54E2-454C-BED7-D6C48DF8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76FFA2E-54E2-454C-BED7-D6C48DF8E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00B3E-2F18-47D3-BD01-AD263DF78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3D00B3E-2F18-47D3-BD01-AD263DF78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ED3E6-E256-4284-A05D-01E68F4E9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21ED3E6-E256-4284-A05D-01E68F4E9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033F69-D6AF-4078-B388-E3FB235AA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7033F69-D6AF-4078-B388-E3FB235AA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52DFAB-AFF8-4269-9E16-D53C38AF4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252DFAB-AFF8-4269-9E16-D53C38AF4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BECDE-10F3-4284-BF85-048B62806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CBBECDE-10F3-4284-BF85-048B62806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1067A-2E07-4CBE-B230-9ED28ED7C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A681067A-2E07-4CBE-B230-9ED28ED7C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48B57-6CA9-43AA-918B-9A6DF3BD6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9E48B57-6CA9-43AA-918B-9A6DF3BD6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66267-A4B6-4DF8-B1CB-B3E78CA21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78566267-A4B6-4DF8-B1CB-B3E78CA21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C0B74B-7748-4060-8BC4-384C2BCCB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0C0B74B-7748-4060-8BC4-384C2BCCB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FAC7E5-7749-409E-B076-9103B17A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4EFAC7E5-7749-409E-B076-9103B17A0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89DFA5-6F79-486E-AE0F-09AD5B63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189DFA5-6F79-486E-AE0F-09AD5B634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DD467B-6C76-4B10-B54F-3F692FC3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17DD467B-6C76-4B10-B54F-3F692FC32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Transition</a:t>
            </a:r>
            <a:r>
              <a:rPr lang="en-C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en-C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5843" name="Picture 3" descr="C:\Users\Mom\AppData\Local\Microsoft\Windows\Temporary Internet Files\Content.IE5\IOQ8RI62\MP900438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662">
            <a:off x="5072120" y="806905"/>
            <a:ext cx="34178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transition to college"/>
          <p:cNvSpPr>
            <a:spLocks noChangeAspect="1" noChangeArrowheads="1"/>
          </p:cNvSpPr>
          <p:nvPr/>
        </p:nvSpPr>
        <p:spPr bwMode="auto">
          <a:xfrm>
            <a:off x="155575" y="-868363"/>
            <a:ext cx="3743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transition to college"/>
          <p:cNvSpPr>
            <a:spLocks noChangeAspect="1" noChangeArrowheads="1"/>
          </p:cNvSpPr>
          <p:nvPr/>
        </p:nvSpPr>
        <p:spPr bwMode="auto">
          <a:xfrm>
            <a:off x="307975" y="-715963"/>
            <a:ext cx="3743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8" name="Picture 6" descr="Image result for transition to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743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152400"/>
            <a:ext cx="88392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My Child is off to College/University: </a:t>
            </a:r>
            <a:br>
              <a:rPr lang="en-CA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CA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What’s my role?</a:t>
            </a:r>
            <a:endParaRPr lang="en-CA" sz="36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534400" cy="46831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sz="2400" b="1" dirty="0" smtClean="0"/>
              <a:t>Do I get a report of grades and/or progress?</a:t>
            </a:r>
            <a:endParaRPr lang="en-CA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b="1" dirty="0" smtClean="0"/>
              <a:t>No.  Universities and colleges only communicate with students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sz="2400" b="1" dirty="0" smtClean="0"/>
              <a:t>My child’s grades have dropped significantly compared to their achievement in high school.  Is this normal?</a:t>
            </a:r>
            <a:endParaRPr lang="en-CA" sz="2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b="1" dirty="0" smtClean="0"/>
              <a:t>Yes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b="1" dirty="0" smtClean="0"/>
              <a:t>Many students experience a significant drop in grades due to higher demands on their time as well as level of work expected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b="1" dirty="0" smtClean="0"/>
              <a:t>Encourage students to attend office hours, join study group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400" b="1" dirty="0" smtClean="0"/>
              <a:t>Asking for help is a sign of strength!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8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How can I help with a smooth transition?</a:t>
            </a:r>
            <a:endParaRPr lang="en-CA" sz="38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b="1" dirty="0" smtClean="0"/>
              <a:t>Attend </a:t>
            </a:r>
            <a:r>
              <a:rPr lang="en-CA" sz="2800" b="1" dirty="0"/>
              <a:t>on-campus days in the </a:t>
            </a:r>
            <a:r>
              <a:rPr lang="en-CA" sz="2800" b="1" dirty="0" smtClean="0"/>
              <a:t>spring and summer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9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b="1" dirty="0" smtClean="0"/>
              <a:t>Know the resources/supports available on campus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9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b="1" dirty="0" smtClean="0"/>
              <a:t>Be sure they contact information for campus supports before Day 1 of program!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CA" sz="2800" b="1" dirty="0" smtClean="0"/>
              <a:t>Student </a:t>
            </a:r>
            <a:r>
              <a:rPr lang="en-CA" sz="2800" b="1" dirty="0"/>
              <a:t>health </a:t>
            </a:r>
            <a:r>
              <a:rPr lang="en-CA" sz="2800" b="1" dirty="0" smtClean="0"/>
              <a:t>centre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CA" sz="2800" b="1" dirty="0" smtClean="0"/>
              <a:t>Tutoring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CA" sz="2800" b="1" dirty="0" smtClean="0"/>
              <a:t>Writing help centre</a:t>
            </a:r>
          </a:p>
          <a:p>
            <a:pPr marL="786384" lvl="2" indent="-18288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/>
              <a:buChar char=""/>
              <a:defRPr/>
            </a:pPr>
            <a:r>
              <a:rPr lang="en-CA" sz="2800" b="1" dirty="0" smtClean="0"/>
              <a:t>Counselling centre</a:t>
            </a:r>
          </a:p>
          <a:p>
            <a:pPr marL="603250" lvl="2" indent="0" eaLnBrk="1" fontAlgn="auto" hangingPunct="1">
              <a:spcAft>
                <a:spcPts val="0"/>
              </a:spcAft>
              <a:buClr>
                <a:schemeClr val="accent2">
                  <a:tint val="85000"/>
                  <a:satMod val="285000"/>
                </a:schemeClr>
              </a:buClr>
              <a:buFont typeface="Wingdings 2" pitchFamily="18" charset="2"/>
              <a:buNone/>
              <a:defRPr/>
            </a:pPr>
            <a:r>
              <a:rPr lang="en-CA" sz="2800" dirty="0" smtClean="0"/>
              <a:t>		</a:t>
            </a:r>
            <a:endParaRPr lang="en-CA" sz="28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b="1" dirty="0" smtClean="0"/>
              <a:t>Keep </a:t>
            </a:r>
            <a:r>
              <a:rPr lang="en-CA" sz="2800" b="1" dirty="0"/>
              <a:t>the lines of communication open so you can help if </a:t>
            </a:r>
            <a:r>
              <a:rPr lang="en-CA" sz="2800" b="1" dirty="0" smtClean="0"/>
              <a:t>needed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1900" b="1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sz="2800" b="1" dirty="0" smtClean="0"/>
              <a:t>You </a:t>
            </a:r>
            <a:r>
              <a:rPr lang="en-CA" sz="2800" b="1" dirty="0"/>
              <a:t>know what is “normal” for your own </a:t>
            </a:r>
            <a:r>
              <a:rPr lang="en-CA" sz="2800" b="1" dirty="0" smtClean="0"/>
              <a:t>child</a:t>
            </a:r>
            <a:endParaRPr lang="en-CA" sz="2800" b="1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CA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874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School Website - Guidance</a:t>
            </a:r>
            <a:endParaRPr lang="en-CA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67600" cy="453072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CA" altLang="en-US" smtClean="0"/>
          </a:p>
          <a:p>
            <a:pPr marL="0" indent="0" eaLnBrk="1" hangingPunct="1">
              <a:buFont typeface="Wingdings 2" pitchFamily="18" charset="2"/>
              <a:buNone/>
            </a:pPr>
            <a:endParaRPr lang="en-CA" altLang="en-US" smtClean="0"/>
          </a:p>
        </p:txBody>
      </p:sp>
      <p:sp>
        <p:nvSpPr>
          <p:cNvPr id="38916" name="AutoShape 2" descr="data:image/jpeg;base64,/9j/4AAQSkZJRgABAQAAAQABAAD/2wCEAAkGBg4NDQ8PDg0QEA8PDhAODQ4PEBEPDw0NFBAVFRQQEhIXGyYfFxkkGhQeHy8gIygpLCwsFR4xNTAqNSYrLCkBCQoKDgwOGA8PGTUdHSQqKi4qNSo1MSoqKSosLTAuKSosKTUrKSkqKSkpKSksKSkpLCksLCkpLCwpLCw2LCkpKf/AABEIAMwAzAMBIgACEQEDEQH/xAAbAAABBQEBAAAAAAAAAAAAAAAAAQIFBgcDBP/EAE4QAAECAwEGDwwIBgIDAAAAAAEAAgMEEQUGEiFRc9EHExYiMTI1QVJxcpKiscEUM2FkgZGjsrPCw+IVIyQ0QnSh0hclU1Rik4PwQ2Ph/8QAGgEAAgMBAQAAAAAAAAAAAAAAAAMCBAUBBv/EACwRAAIBAQUHBAIDAAAAAAAAAAABAgMEERIxMhMhM0FRUnFCYWKRFCKBsdH/2gAMAwEAAhEDEQA/ANxQhCABeGftqXl++RAHcAa5/mCgLorrCCYMs7YwPijHwWZ1WoMq+Kb4nATUudUk+Hwq5Ts16xT3IROrduiWuNd1DB1kB7hjc4Mzrlq88W9L8ihWWbDGzU+WnUujpaCNlrRxmifsqXQXjn1JbV54t6X5EavPFvS/IofSoGJnOGdGlQMTOcM6NlS7Qxz6kxq88W9L8iNXni3pfkUPpUDEznDOjSoGJnOGdGypdoY59SY1eeLel+RGrzxb0vyKH0qBiZzhnRpUDEznDOjZUu0Mc+pMavPFvS/IjV54t6X5FD6VAxM5wzo0qBiZzhnRsqXaGOfUmNXni3pfkRq88W9L8ih9KgYmc4Z0aVAxM5wzo2VLtDHPqTGrzxb0vyI1eeLel+RQ+lQMTOcM6NKgYmc4Z0bKl2hjn1JjV54t6X5EavPFvS/IofSoGJnOGdKIMDEzz/8A1GypdoY59SXF3g35Y+SLX3V75S7GWiGj76Gf8xVvnCrTpGEfw04iQvNFsvgOr4HZ1zY0n7BtJo0mHFa8BzXBzTsEGoPEU5ZnZ1rx5N+tJArrobtq7ydoV/sq1Yc1DD4Z8D2HbMdiOdVatB09+aHwqKXk9qEIVcYCr119smBCENhpEi1FRsth757POrA40CzS6OaMedfh2rhCb5MHWVYs0MU9/IVVlhicZCTv9c7ag0pwjmUjGmGw21J4gN/wBIL2GzE1o/QKEmZkxHEnyDEFor937FXSj0R7Re/YN6MQ2fKV5i5c6oqmpJZELx9UVTKoqugPqiqZVFUAPqiqZVFUAPqiqZVFUAPqiqZVFUAPqiqdAlokU0hw3vP+DXO6l74dzU67YlnjlFresqLlFZs6k3kiOqiqlxchPH/wgccRmdKbj57+iP8AYzOo7WHcjuCXQi4cdzdq4jq8ykJW0w7A/Ad47x48S4T1hzMuy/iwi1tQ2+vmkVOwMBUfVdujNbg3xJ+alhEGIjanF4OJeWxbUdJzAca3tb2K3G3ONlFmzd8LxxwgYDjC5WrBoQ8b+tPHvH/uJLSzhIlf6kagx4cAQagioOMJygrj53TZRgJwsJhniGx+inVkyjhk0XU71ecpl1GlZgzXTjzXYiRXfqVp03tCsvlz9ricuL6xVuy+rwJrcj0WtGowN4Rw8QURfL3Wy7CziPWFHXyvwX6lWWY++RfJl8i+UyI++RfJl8i+QA++RfJl8i+QA++RfJl8iqAH3yL5MqiqAO8GE6I9rGNLnONGtGySr5YlxcKE0PmAIsTZvThhs8AH4j4SuNw1ihkLul418QUhV/BCxjwnqorWs60V3fhiW6VNXXsayGGijQABsACgHkTkIVEsAhCEAV27v7l/zQ+1Z5fLQrvT9h/5ofas6vlq2Th/yU62o9EvGvHtdiOHi31LWmKwj4CDxCuyoG+U7Nu+odyB2J080xccmTlwL/q4g/8AZ7rVb1TLgDrImU91quayq/EZcp6UcJvaFZbLn7ZE5cX1itSm9oVlcuftkTlxvWKfZfV4IVuQtsnXM4j1qOqvdbR1zOI9ajarQhpKsszpVFVzqlqpkR9UVTKoqgB9UVTaoqgB1UVSVRVADqrrJy5jRYcMbMR7Wec0XCqmbj4V/aECu8Xv5sNxH6qM3hi2Sir2kahChBjWtaKNa0NaMQAoE9CFgmiCELnMR2w4b3u2rGlzuICpQAkxNQ4Tb6JEaxuN7g0fqvFqlkv7uDzwswtW1Yk3FdFiGtTrG70Nm81oXjqtGNiV37Mquv0Re7s7blo8peQo7Hv01hvWmpoK1Ko1U2qSqt06apxwoTOWJ3sdVT02fqHcgdir1VPzZ+zu5A7ETzQR5k3ofbSJlPcarqqToeH6uLlfcarssmvxGXKelHGb2hWKylqOFoRmuaCBFmACMBoHuW1Te0KwiX3Tj5WZ9dyfZPV4IVuRLW1aEO+ZV17rTs4N8b68bXg7BB4jVeK6TbQ+S7rCiGkjYJHEaLSgv1RVlmWaqWqgYdoRW/jrygCvQy2HfiYDxEhTuIktVLVR7LWYdkOHmK6ttCEfx04wQi4D11RVcWzDDsPb5wugcMY86LgHVSpq0C5W5qTmJKFFiwA57tMvnEuFaRHAbBxBKq1FSV7JQg5O5FBU7cQf5jC5MX2ZV31G2f8A2rec/Ou8lc1Jy8QRIUAMe2t64FxpUUOycRVSdrhKLSTHxoyTTJNCELNLQKJuseRZ8yR/SI85A7VLLjNyjI0N0OK2+Y8Uc01FR5FKDukmzjV6uMXSLVdRtn/2rec/OjUZZ/8Aat5z860vzIdGVNhIypJVW7RDsSWkpERZaC2HEMeGy+BcdaQ6ownwLMIkw922e4+XArVKaqRxIVKLi7mTcWbhs2zwPBWp8wUxaVpASzy1pP1Y2cA3lRiFabQH2V+THYia3o7HmW3QqmnRYMZzqYI9ABvDS2LQVnOhD93j/mPhsWjLItHEkXKelHGb2hWES+6UfKzPruW7ze0KwmX3Sj5WZ9dyfZPV4IVuQy6PbQ+S7rCh1M3R7aHyXdYUQtOnpRVlmIlQlTCIUSoSrpwSiWiKJaLoAHHGfOVtmhySbJlq443t3rFKLa9DncmW443t3qjb+GvP+j7PqLKhCFjF0EIQgAQhCABCEIApmixuYPzMLqcseWw6K+5o/Mwupyx9bNi4X8lKvqGkK0Wh91fkx2KsEK0Wh91fkx2J9TNC48yzaEXeI/5j4bFoyzrQj7xH/MfDYtFWNaOLIu09KOM3tCsKl90o+VmPXct1m9oVhcvulHysx67k+x+rwQrchl0e2h8l3WFEKYuj20Pku6wohalPSipLMEqEqaRESpaJaLpwSiWiVFEAJRWSyLvZ2TgMl4Ig6Wy+vb+GXO1zi41N8N8quoooyhGaukrzqk1kW/8AilaOKX/1O/epi5C72dnJ6FAjaTpbxELryGWu1sMuFDfHfCziisuh0P5rA5Mb2LlXq0KapyajyYyFSTkt5tCEIWCaAKLuotKJKSMxHhXumQmXzL4VbW+AwioxqUUDd3uVOZL3gmU1fOKfVEZaWZ8dFO0cUv8A6nfvSfxUtLFL/wCp371USElFvfj0u1GftJdSet27ebn4OkxxCvA9sTWMLXXza0wlxxqvJ1ElFOMIxV0VcRcm8xpVotD7q/JjsVYKs9ofdX5MdiXUzROPMs2hJ3iPl/hsWirOtCTvEfL/AA2LRVjWniyLtLQjjN7QrC5fdKPlZj13LdJvaFYZL7pR8rMeu5Psfq8C63IbdHtofJd1hRCl7ottD5LusKJC1KelFWWYJQEBKE0gFEqEoC6cBLRCWi6AiVLRC6AlFZdDofzWByY3sXKuUVk0O91YHJjexck1+FLwydPUvJsqEIXmjTBQN3e5U3kveCnlA3dblTeS94JlHiR8ojPSzESEicUi9MZY1IQnUSLh0YQrPaH3V+THYq0QrNaA+yvyY7EipmiceZZdCXvEbL/DYtEWd6EveI2X+GxaIsW08WRepaEcZvaFYbL7pR8rMeu5blN7QrDZfdGPlZj13J9i9XgXW5DbottD5LusKJCl7ottD5LusKJC1aelFSWYBKhKE0gACVCcF0AohKlopHBEtEUSoASismh4P5rA5Mb2LlXKKyaHm6sDkxvZOSq/Cl4ZOnqXk2NCELzBqAoK7rcqbyXvBTqgrudypvJe8E2jxI+URnpZiZTSE8pq9MZQ1IQnEJFw6NKs1ofdX5MdirRVltD7q/JjsSKmaGR5ll0Ju8Rsv8Ni0NZ5oT94jZf4bFoaxLTxZF6loRxm9oVh0vujGysx67luM3tCsOl90Y2VmPXcrFi9XgXX5DbodtD5LusKKCmboofe3cpvUVDLVp6UVJZipUBKE0gKEqROCkcABKhKugFEUSpV04JRWPQ93UgcmN7JyrtFY9D7dSByY3snJVo4UvD/AKJ09a8mwoQheWNUFBXcblzeS94KdUFdxuXN5L3gm0eJHyiM9L8GKlNTykXqDKGJCnJFEBpVltD7q/JjsVca2pAG+QB5VY7VcGy7xjAaOMkJFTNDI5MsmhP3iNl/hsWhrPdCjvEbL/DYtCWHauLIv0tCOM3tDxLDbTb3PacS+2BHLsWtfhr0v0W6xW1BWS6IlklsURwMB1j/AHT2eZNsc0qmF8yFdXxv6HmtKV02E5o2w1zeMbyrFFZLJndNhgE69tA7DhOJ3/d9eW1bJJJiQxWuF7R1halOWF4WVZK/eiGTgkShWhQqUJAnLpwUJUgTgpHASoSqQBRWLQ+H80gcmN7Jyrylrl7Vhyc5DjxA4sYHghgBdrmFooCRjSq0XKnJLoyUHdJNm1oVP/ifJf0pjmM/ej+KEl/SmOYz9687+JW7WaO2h1LgoO7fcubyXvBRf8UJL+lMcxn71GXR6IEpNSUeBDhxw+Iy9aXNYGg1BwkOOJMpWaqpxbjzRGdWDi95npTSnFIV6EzhpSJy6yso+K6jRxneaPCovcdR3seVv4ocRrWYTyt4L3W/GpCDd97v0bhP608698tLNgsDRsDCSd875KgJl7puYDWYakMhjwYz1qrfili5IbdcrjQtC6XLZUuP44jnDiFG9ivahLmLPECAxg2GtAHk31NrBqzxzcupoRWGKQKAukskRobgW1BBBGMKfTYjA4UKWSMGtCzoslGq2tAdY/wcFyk5K14cXATeOphDjQeQrQLcudbEB1oNdkUwKgWlci5hJh4P8ThHkK1KVqjNXVNz6lSdJrfEfNWXCi4SKO4TcB8uNeB9zzvwxB5QR1Lk2UnIWBt9SlBRwcKeAHYXZkedApeE+EtaSrkaiWU19inF80NFgROGzpZkosCJw2dLMn90zvA6AzpRNTvA6Azqe1+S+yOD2Yz6AicNnSzJRYMThs6WZP7qnOB0AlE1OcDoBd2vyX2cwezGiwYnDZ0syX6BicNnSzJ3dc5wOgEvdc5wOgFLa/NfaDB7Mb9AxOGzpZkv0DE4bOlmTu65vgdAJe7JvgjmhG1+a+0cwezOf0DE4bOlmSGwYnDZ0sy692TfBHMCQzc3wOgEbX5r7QYPZnL6BicNnSzJPoGJw2dLMuvdc5wOgEndc5wOgFza/NfaO4PZnI2DE4bOlmSfQD+G39cy691TnA6ASd1TnA6AXNr8l9ncHsx8GwWDbuLvANaF7XPhwGYb1jd4Y+Ib5UU9864nbCu8A0BEGwo8U1eaeEkvdRKnUhnOaJKL5ROVoWo6N9XDBDSaf5RMWDeHgVouMuZLXCI8a89AYuNd7BuRDSDe1O+47PkxK+SEg2E0ABZ9otWNYIbl/ZYp0rnilmeiXhXrQF1QhUCwCEIQAhbVeOYstj9kL2oQBX41zDDvLlqVbiVlQgCtalW4kalW4lZUIArWpVuJGpVuJWVCAK1qVbiRqVbiVlQgCtalW4kalW4lZUIArWpVuJGpVuJWVCAK1qVbiRqVbiVlQgCtalW4kalW4lZUIArbblWYl7ZawIbN5S6EAcoUu1uwF1QhAAhCEAf/2Q=="/>
          <p:cNvSpPr>
            <a:spLocks noChangeAspect="1" noChangeArrowheads="1"/>
          </p:cNvSpPr>
          <p:nvPr/>
        </p:nvSpPr>
        <p:spPr bwMode="auto">
          <a:xfrm>
            <a:off x="0" y="-94297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38917" name="AutoShape 4" descr="data:image/jpeg;base64,/9j/4AAQSkZJRgABAQAAAQABAAD/2wCEAAkGBg4NDQ8PDg0QEA8PDhAODQ4PEBEPDw0NFBAVFRQQEhIXGyYfFxkkGhQeHy8gIygpLCwsFR4xNTAqNSYrLCkBCQoKDgwOGA8PGTUdHSQqKi4qNSo1MSoqKSosLTAuKSosKTUrKSkqKSkpKSksKSkpLCksLCkpLCwpLCw2LCkpKf/AABEIAMwAzAMBIgACEQEDEQH/xAAbAAABBQEBAAAAAAAAAAAAAAAAAQIFBgcDBP/EAE4QAAECAwEGDwwIBgIDAAAAAAEAAgMEEQUGEiFRc9EHExYiMTI1QVJxcpKiscEUM2FkgZGjsrPCw+IVIyQ0QnSh0hclU1Rik4PwQ2Ph/8QAGgEAAgMBAQAAAAAAAAAAAAAAAAMCBAUBBv/EACwRAAIBAQUHBAIDAAAAAAAAAAABAgMEERIxMhMhM0FRUnFCYWKRFCKBsdH/2gAMAwEAAhEDEQA/ANxQhCABeGftqXl++RAHcAa5/mCgLorrCCYMs7YwPijHwWZ1WoMq+Kb4nATUudUk+Hwq5Ts16xT3IROrduiWuNd1DB1kB7hjc4Mzrlq88W9L8ihWWbDGzU+WnUujpaCNlrRxmifsqXQXjn1JbV54t6X5EavPFvS/IofSoGJnOGdGlQMTOcM6NlS7Qxz6kxq88W9L8iNXni3pfkUPpUDEznDOjSoGJnOGdGypdoY59SY1eeLel+RGrzxb0vyKH0qBiZzhnRpUDEznDOjZUu0Mc+pMavPFvS/IjV54t6X5FD6VAxM5wzo0qBiZzhnRsqXaGOfUmNXni3pfkRq88W9L8ih9KgYmc4Z0aVAxM5wzo2VLtDHPqTGrzxb0vyI1eeLel+RQ+lQMTOcM6NKgYmc4Z0bKl2hjn1JjV54t6X5EavPFvS/IofSoGJnOGdKIMDEzz/8A1GypdoY59SXF3g35Y+SLX3V75S7GWiGj76Gf8xVvnCrTpGEfw04iQvNFsvgOr4HZ1zY0n7BtJo0mHFa8BzXBzTsEGoPEU5ZnZ1rx5N+tJArrobtq7ydoV/sq1Yc1DD4Z8D2HbMdiOdVatB09+aHwqKXk9qEIVcYCr119smBCENhpEi1FRsth757POrA40CzS6OaMedfh2rhCb5MHWVYs0MU9/IVVlhicZCTv9c7ag0pwjmUjGmGw21J4gN/wBIL2GzE1o/QKEmZkxHEnyDEFor937FXSj0R7Re/YN6MQ2fKV5i5c6oqmpJZELx9UVTKoqugPqiqZVFUAPqiqZVFUAPqiqZVFUAPqiqZVFUAPqiqdAlokU0hw3vP+DXO6l74dzU67YlnjlFresqLlFZs6k3kiOqiqlxchPH/wgccRmdKbj57+iP8AYzOo7WHcjuCXQi4cdzdq4jq8ykJW0w7A/Ad47x48S4T1hzMuy/iwi1tQ2+vmkVOwMBUfVdujNbg3xJ+alhEGIjanF4OJeWxbUdJzAca3tb2K3G3ONlFmzd8LxxwgYDjC5WrBoQ8b+tPHvH/uJLSzhIlf6kagx4cAQagioOMJygrj53TZRgJwsJhniGx+inVkyjhk0XU71ecpl1GlZgzXTjzXYiRXfqVp03tCsvlz9ricuL6xVuy+rwJrcj0WtGowN4Rw8QURfL3Wy7CziPWFHXyvwX6lWWY++RfJl8i+UyI++RfJl8i+QA++RfJl8i+QA++RfJl8iqAH3yL5MqiqAO8GE6I9rGNLnONGtGySr5YlxcKE0PmAIsTZvThhs8AH4j4SuNw1ihkLul418QUhV/BCxjwnqorWs60V3fhiW6VNXXsayGGijQABsACgHkTkIVEsAhCEAV27v7l/zQ+1Z5fLQrvT9h/5ofas6vlq2Th/yU62o9EvGvHtdiOHi31LWmKwj4CDxCuyoG+U7Nu+odyB2J080xccmTlwL/q4g/8AZ7rVb1TLgDrImU91quayq/EZcp6UcJvaFZbLn7ZE5cX1itSm9oVlcuftkTlxvWKfZfV4IVuQtsnXM4j1qOqvdbR1zOI9ajarQhpKsszpVFVzqlqpkR9UVTKoqgB9UVTaoqgB1UVSVRVADqrrJy5jRYcMbMR7Wec0XCqmbj4V/aECu8Xv5sNxH6qM3hi2Sir2kahChBjWtaKNa0NaMQAoE9CFgmiCELnMR2w4b3u2rGlzuICpQAkxNQ4Tb6JEaxuN7g0fqvFqlkv7uDzwswtW1Yk3FdFiGtTrG70Nm81oXjqtGNiV37Mquv0Re7s7blo8peQo7Hv01hvWmpoK1Ko1U2qSqt06apxwoTOWJ3sdVT02fqHcgdir1VPzZ+zu5A7ETzQR5k3ofbSJlPcarqqToeH6uLlfcarssmvxGXKelHGb2hWKylqOFoRmuaCBFmACMBoHuW1Te0KwiX3Tj5WZ9dyfZPV4IVuRLW1aEO+ZV17rTs4N8b68bXg7BB4jVeK6TbQ+S7rCiGkjYJHEaLSgv1RVlmWaqWqgYdoRW/jrygCvQy2HfiYDxEhTuIktVLVR7LWYdkOHmK6ttCEfx04wQi4D11RVcWzDDsPb5wugcMY86LgHVSpq0C5W5qTmJKFFiwA57tMvnEuFaRHAbBxBKq1FSV7JQg5O5FBU7cQf5jC5MX2ZV31G2f8A2rec/Ou8lc1Jy8QRIUAMe2t64FxpUUOycRVSdrhKLSTHxoyTTJNCELNLQKJuseRZ8yR/SI85A7VLLjNyjI0N0OK2+Y8Uc01FR5FKDukmzjV6uMXSLVdRtn/2rec/OjUZZ/8Aat5z860vzIdGVNhIypJVW7RDsSWkpERZaC2HEMeGy+BcdaQ6ownwLMIkw922e4+XArVKaqRxIVKLi7mTcWbhs2zwPBWp8wUxaVpASzy1pP1Y2cA3lRiFabQH2V+THYia3o7HmW3QqmnRYMZzqYI9ABvDS2LQVnOhD93j/mPhsWjLItHEkXKelHGb2hWES+6UfKzPruW7ze0KwmX3Sj5WZ9dyfZPV4IVuQy6PbQ+S7rCh1M3R7aHyXdYUQtOnpRVlmIlQlTCIUSoSrpwSiWiKJaLoAHHGfOVtmhySbJlq443t3rFKLa9DncmW443t3qjb+GvP+j7PqLKhCFjF0EIQgAQhCABCEIApmixuYPzMLqcseWw6K+5o/Mwupyx9bNi4X8lKvqGkK0Wh91fkx2KsEK0Wh91fkx2J9TNC48yzaEXeI/5j4bFoyzrQj7xH/MfDYtFWNaOLIu09KOM3tCsKl90o+VmPXct1m9oVhcvulHysx67k+x+rwQrchl0e2h8l3WFEKYuj20Pku6wohalPSipLMEqEqaRESpaJaLpwSiWiVFEAJRWSyLvZ2TgMl4Ig6Wy+vb+GXO1zi41N8N8quoooyhGaukrzqk1kW/8AilaOKX/1O/epi5C72dnJ6FAjaTpbxELryGWu1sMuFDfHfCziisuh0P5rA5Mb2LlXq0KapyajyYyFSTkt5tCEIWCaAKLuotKJKSMxHhXumQmXzL4VbW+AwioxqUUDd3uVOZL3gmU1fOKfVEZaWZ8dFO0cUv8A6nfvSfxUtLFL/wCp371USElFvfj0u1GftJdSet27ebn4OkxxCvA9sTWMLXXza0wlxxqvJ1ElFOMIxV0VcRcm8xpVotD7q/JjsVYKs9ofdX5MdiXUzROPMs2hJ3iPl/hsWirOtCTvEfL/AA2LRVjWniyLtLQjjN7QrC5fdKPlZj13LdJvaFYZL7pR8rMeu5Psfq8C63IbdHtofJd1hRCl7ottD5LusKJC1KelFWWYJQEBKE0gFEqEoC6cBLRCWi6AiVLRC6AlFZdDofzWByY3sXKuUVk0O91YHJjexck1+FLwydPUvJsqEIXmjTBQN3e5U3kveCnlA3dblTeS94JlHiR8ojPSzESEicUi9MZY1IQnUSLh0YQrPaH3V+THYq0QrNaA+yvyY7EipmiceZZdCXvEbL/DYtEWd6EveI2X+GxaIsW08WRepaEcZvaFYbL7pR8rMeu5blN7QrDZfdGPlZj13J9i9XgXW5DbottD5LusKJCl7ottD5LusKJC1aelFSWYBKhKE0gACVCcF0AohKlopHBEtEUSoASismh4P5rA5Mb2LlXKKyaHm6sDkxvZOSq/Cl4ZOnqXk2NCELzBqAoK7rcqbyXvBTqgrudypvJe8E2jxI+URnpZiZTSE8pq9MZQ1IQnEJFw6NKs1ofdX5MdirRVltD7q/JjsSKmaGR5ll0Ju8Rsv8Ni0NZ5oT94jZf4bFoaxLTxZF6loRxm9oVh0vujGysx67luM3tCsOl90Y2VmPXcrFi9XgXX5DbodtD5LusKKCmboofe3cpvUVDLVp6UVJZipUBKE0gKEqROCkcABKhKugFEUSpV04JRWPQ93UgcmN7JyrtFY9D7dSByY3snJVo4UvD/AKJ09a8mwoQheWNUFBXcblzeS94KdUFdxuXN5L3gm0eJHyiM9L8GKlNTykXqDKGJCnJFEBpVltD7q/JjsVca2pAG+QB5VY7VcGy7xjAaOMkJFTNDI5MsmhP3iNl/hsWhrPdCjvEbL/DYtCWHauLIv0tCOM3tDxLDbTb3PacS+2BHLsWtfhr0v0W6xW1BWS6IlklsURwMB1j/AHT2eZNsc0qmF8yFdXxv6HmtKV02E5o2w1zeMbyrFFZLJndNhgE69tA7DhOJ3/d9eW1bJJJiQxWuF7R1halOWF4WVZK/eiGTgkShWhQqUJAnLpwUJUgTgpHASoSqQBRWLQ+H80gcmN7Jyrylrl7Vhyc5DjxA4sYHghgBdrmFooCRjSq0XKnJLoyUHdJNm1oVP/ifJf0pjmM/ej+KEl/SmOYz9687+JW7WaO2h1LgoO7fcubyXvBRf8UJL+lMcxn71GXR6IEpNSUeBDhxw+Iy9aXNYGg1BwkOOJMpWaqpxbjzRGdWDi95npTSnFIV6EzhpSJy6yso+K6jRxneaPCovcdR3seVv4ocRrWYTyt4L3W/GpCDd97v0bhP608698tLNgsDRsDCSd875KgJl7puYDWYakMhjwYz1qrfili5IbdcrjQtC6XLZUuP44jnDiFG9ivahLmLPECAxg2GtAHk31NrBqzxzcupoRWGKQKAukskRobgW1BBBGMKfTYjA4UKWSMGtCzoslGq2tAdY/wcFyk5K14cXATeOphDjQeQrQLcudbEB1oNdkUwKgWlci5hJh4P8ThHkK1KVqjNXVNz6lSdJrfEfNWXCi4SKO4TcB8uNeB9zzvwxB5QR1Lk2UnIWBt9SlBRwcKeAHYXZkedApeE+EtaSrkaiWU19inF80NFgROGzpZkosCJw2dLMn90zvA6AzpRNTvA6Azqe1+S+yOD2Yz6AicNnSzJRYMThs6WZP7qnOB0AlE1OcDoBd2vyX2cwezGiwYnDZ0syX6BicNnSzJ3dc5wOgEvdc5wOgFLa/NfaDB7Mb9AxOGzpZkv0DE4bOlmTu65vgdAJe7JvgjmhG1+a+0cwezOf0DE4bOlmSGwYnDZ0sy692TfBHMCQzc3wOgEbX5r7QYPZnL6BicNnSzJPoGJw2dLMuvdc5wOgEndc5wOgFza/NfaO4PZnI2DE4bOlmSfQD+G39cy691TnA6ASd1TnA6AXNr8l9ncHsx8GwWDbuLvANaF7XPhwGYb1jd4Y+Ib5UU9864nbCu8A0BEGwo8U1eaeEkvdRKnUhnOaJKL5ROVoWo6N9XDBDSaf5RMWDeHgVouMuZLXCI8a89AYuNd7BuRDSDe1O+47PkxK+SEg2E0ABZ9otWNYIbl/ZYp0rnilmeiXhXrQF1QhUCwCEIQAhbVeOYstj9kL2oQBX41zDDvLlqVbiVlQgCtalW4kalW4lZUIArWpVuJGpVuJWVCAK1qVbiRqVbiVlQgCtalW4kalW4lZUIArWpVuJGpVuJWVCAK1qVbiRqVbiVlQgCtalW4kalW4lZUIArbblWYl7ZawIbN5S6EAcoUu1uwF1QhAAhCEAf/2Q=="/>
          <p:cNvSpPr>
            <a:spLocks noChangeAspect="1" noChangeArrowheads="1"/>
          </p:cNvSpPr>
          <p:nvPr/>
        </p:nvSpPr>
        <p:spPr bwMode="auto">
          <a:xfrm>
            <a:off x="152400" y="-790575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CA" alt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48237" t="9790" r="4007" b="16998"/>
          <a:stretch/>
        </p:blipFill>
        <p:spPr bwMode="auto">
          <a:xfrm>
            <a:off x="609600" y="1295400"/>
            <a:ext cx="8001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QUESTION PERIOD</a:t>
            </a:r>
          </a:p>
        </p:txBody>
      </p:sp>
      <p:pic>
        <p:nvPicPr>
          <p:cNvPr id="34819" name="Picture 10" descr="img-questions-lr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657600" y="2514600"/>
            <a:ext cx="2857500" cy="295275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183563" cy="1050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5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World of Work</a:t>
            </a:r>
            <a:endParaRPr lang="en-CA" sz="5400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4" name="Picture 4" descr="Image result fo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83563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Keys to Finding a Job</a:t>
            </a: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09600" y="1360714"/>
            <a:ext cx="7239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>
                <a:latin typeface="Times New Roman" pitchFamily="18" charset="0"/>
              </a:rPr>
              <a:t>Coop in high school</a:t>
            </a:r>
            <a:endParaRPr lang="en-US" altLang="en-US" sz="3600" dirty="0" smtClean="0">
              <a:latin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 smtClean="0">
                <a:latin typeface="Times New Roman" pitchFamily="18" charset="0"/>
              </a:rPr>
              <a:t>Resume</a:t>
            </a:r>
            <a:endParaRPr lang="en-US" altLang="en-US" sz="3600" dirty="0">
              <a:latin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>
                <a:latin typeface="Times New Roman" pitchFamily="18" charset="0"/>
              </a:rPr>
              <a:t>Cover letter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>
                <a:latin typeface="Times New Roman" pitchFamily="18" charset="0"/>
              </a:rPr>
              <a:t>Letters of recommendation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 smtClean="0">
                <a:latin typeface="Times New Roman" pitchFamily="18" charset="0"/>
              </a:rPr>
              <a:t>Network</a:t>
            </a:r>
            <a:endParaRPr lang="en-US" altLang="en-US" sz="3600" dirty="0">
              <a:latin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 smtClean="0">
                <a:latin typeface="Times New Roman" pitchFamily="18" charset="0"/>
              </a:rPr>
              <a:t>Continuing education</a:t>
            </a:r>
            <a:endParaRPr lang="en-US" altLang="en-US" sz="3600" dirty="0">
              <a:latin typeface="Times New Roman" pitchFamily="18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en-US" sz="3600" dirty="0">
                <a:latin typeface="Times New Roman" pitchFamily="18" charset="0"/>
              </a:rPr>
              <a:t>Volunteer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en-US" altLang="en-US" sz="2800" dirty="0">
              <a:latin typeface="Times New Roman" pitchFamily="18" charset="0"/>
            </a:endParaRPr>
          </a:p>
        </p:txBody>
      </p:sp>
      <p:pic>
        <p:nvPicPr>
          <p:cNvPr id="1026" name="Picture 2" descr="C:\Users\ennshik\AppData\Local\Microsoft\Windows\Temporary Internet Files\Content.IE5\1ZWIMBSB\Social-Media-and-the-job-sea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206">
            <a:off x="5721677" y="3511877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83563" cy="7619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Workplace Connections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smtClean="0"/>
              <a:t>Manufacturing Day - October 6, Ed Centre</a:t>
            </a:r>
          </a:p>
          <a:p>
            <a:pPr marL="0" indent="0" eaLnBrk="1" hangingPunct="1"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sz="2400" b="1" dirty="0" smtClean="0"/>
              <a:t>Workplace Employment Fair – </a:t>
            </a:r>
            <a:r>
              <a:rPr lang="en-US" altLang="en-US" sz="2400" b="1" dirty="0" err="1" smtClean="0"/>
              <a:t>Sem</a:t>
            </a:r>
            <a:r>
              <a:rPr lang="en-US" altLang="en-US" sz="2400" b="1" dirty="0" smtClean="0"/>
              <a:t> 2, Ed Centre</a:t>
            </a:r>
          </a:p>
          <a:p>
            <a:pPr marL="320040" lvl="1" indent="0"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sz="2400" b="1" dirty="0" smtClean="0"/>
              <a:t>ZOOM in the Workplace - May 2, Conestoga College</a:t>
            </a:r>
          </a:p>
          <a:p>
            <a:pPr marL="0" indent="0" eaLnBrk="1" hangingPunct="1">
              <a:buNone/>
            </a:pPr>
            <a:endParaRPr lang="en-US" altLang="en-US" sz="1200" b="1" dirty="0"/>
          </a:p>
          <a:p>
            <a:pPr eaLnBrk="1" hangingPunct="1"/>
            <a:r>
              <a:rPr lang="en-US" altLang="en-US" sz="2400" b="1" dirty="0" smtClean="0"/>
              <a:t>Jill of All Trades - May 30, Conestoga College</a:t>
            </a:r>
          </a:p>
          <a:p>
            <a:pPr marL="0" indent="0" eaLnBrk="1" hangingPunct="1"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sz="2400" b="1" dirty="0" smtClean="0"/>
              <a:t>Employment Ontario Workshops – See Guidance</a:t>
            </a:r>
          </a:p>
          <a:p>
            <a:pPr marL="0" indent="0" eaLnBrk="1" hangingPunct="1">
              <a:buNone/>
            </a:pPr>
            <a:endParaRPr lang="en-US" altLang="en-US" sz="1200" b="1" dirty="0" smtClean="0"/>
          </a:p>
          <a:p>
            <a:pPr eaLnBrk="1" hangingPunct="1"/>
            <a:r>
              <a:rPr lang="en-US" altLang="en-US" sz="2400" b="1" dirty="0" smtClean="0"/>
              <a:t>Woolwich Community Services</a:t>
            </a:r>
          </a:p>
          <a:p>
            <a:pPr lvl="1" eaLnBrk="1" hangingPunct="1"/>
            <a:r>
              <a:rPr lang="en-US" altLang="en-US" b="1" dirty="0" smtClean="0"/>
              <a:t>Job postings</a:t>
            </a:r>
          </a:p>
          <a:p>
            <a:pPr lvl="1" eaLnBrk="1" hangingPunct="1"/>
            <a:r>
              <a:rPr lang="en-US" altLang="en-US" b="1" dirty="0" smtClean="0"/>
              <a:t>Conestoga College job search assistance</a:t>
            </a:r>
          </a:p>
          <a:p>
            <a:pPr marL="0" indent="0" eaLnBrk="1" hangingPunct="1">
              <a:buNone/>
            </a:pPr>
            <a:endParaRPr lang="en-US" altLang="en-US" sz="1200" b="1" dirty="0"/>
          </a:p>
          <a:p>
            <a:pPr eaLnBrk="1" hangingPunct="1"/>
            <a:r>
              <a:rPr lang="en-US" altLang="en-US" sz="2400" b="1" dirty="0" err="1" smtClean="0"/>
              <a:t>Lutherwood</a:t>
            </a:r>
            <a:r>
              <a:rPr lang="en-US" altLang="en-US" sz="2400" b="1" dirty="0" smtClean="0"/>
              <a:t> Employment Services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52" name="Picture 4" descr="C:\Users\ennshik\AppData\Local\Microsoft\Windows\Temporary Internet Files\Content.IE5\KY3H669S\beratung-coaching-incone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15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28600" y="456292"/>
            <a:ext cx="52578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CA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APPRENTICESHIPS</a:t>
            </a:r>
          </a:p>
        </p:txBody>
      </p:sp>
      <p:pic>
        <p:nvPicPr>
          <p:cNvPr id="12291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8790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nnshik\AppData\Local\Microsoft\Windows\Temporary Internet Files\Content.IE5\1ZWIMBSB\large-Hard-Hat-166.6-195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971">
            <a:off x="5807957" y="4349770"/>
            <a:ext cx="2404039" cy="2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nnshik\AppData\Local\Microsoft\Windows\Temporary Internet Files\Content.IE5\KY3H669S\ingeniero-de-proyect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40698"/>
            <a:ext cx="2667000" cy="18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Apprenticeships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077200" cy="50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sz="3400" b="1" dirty="0" smtClean="0"/>
              <a:t>Hands on training</a:t>
            </a:r>
            <a:r>
              <a:rPr lang="en-US" altLang="en-US" sz="3600" b="1" dirty="0" smtClean="0"/>
              <a:t>—</a:t>
            </a:r>
            <a:r>
              <a:rPr lang="en-US" altLang="en-US" sz="3400" b="1" dirty="0" smtClean="0"/>
              <a:t>2 to 5 years</a:t>
            </a:r>
          </a:p>
          <a:p>
            <a:pPr eaLnBrk="1" hangingPunct="1"/>
            <a:r>
              <a:rPr lang="en-US" altLang="en-US" sz="3400" b="1" dirty="0" smtClean="0"/>
              <a:t>Learn with a mentor</a:t>
            </a:r>
          </a:p>
          <a:p>
            <a:pPr eaLnBrk="1" hangingPunct="1"/>
            <a:r>
              <a:rPr lang="en-US" altLang="en-US" sz="3400" b="1" dirty="0" smtClean="0"/>
              <a:t>Earn while you learn</a:t>
            </a:r>
          </a:p>
          <a:p>
            <a:pPr eaLnBrk="1" hangingPunct="1"/>
            <a:r>
              <a:rPr lang="en-US" altLang="en-US" sz="3400" b="1" dirty="0" smtClean="0"/>
              <a:t>In school and workplace components</a:t>
            </a:r>
          </a:p>
          <a:p>
            <a:pPr eaLnBrk="1" hangingPunct="1"/>
            <a:r>
              <a:rPr lang="en-US" altLang="en-US" sz="3400" b="1" dirty="0" smtClean="0"/>
              <a:t>The Ontario College of  Trades regulates the skilled trades</a:t>
            </a:r>
          </a:p>
          <a:p>
            <a:pPr eaLnBrk="1" hangingPunct="1"/>
            <a:r>
              <a:rPr lang="en-US" altLang="en-US" sz="3400" b="1" dirty="0" smtClean="0"/>
              <a:t>New apprentices can apply for an interest free loan for tools and equipment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408" y="152400"/>
            <a:ext cx="8183563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The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685800"/>
            <a:ext cx="8077200" cy="5524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Find a Sponsor/Employer to sign you on as an apprentice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Apply for registration as an Apprentice with Employment Ontario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Employment Ontario will contact you and your sponsor to sign and register a Training Agreement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Once registered with the province, apply for membership to the Ontario College of Trades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Attend a Community College for the school portion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Receive a Certificate of Qualification Journeyperson (3 to 5 years)</a:t>
            </a:r>
          </a:p>
        </p:txBody>
      </p:sp>
      <p:pic>
        <p:nvPicPr>
          <p:cNvPr id="1026" name="Picture 2" descr="https://files.ontario.ca/thumbnail-employment-ontario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71457"/>
            <a:ext cx="25527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3A6331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5945</TotalTime>
  <Words>994</Words>
  <Application>Microsoft Office PowerPoint</Application>
  <PresentationFormat>On-screen Show (4:3)</PresentationFormat>
  <Paragraphs>260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EDSS GRAD PARENT INFORMATION NIGHT</vt:lpstr>
      <vt:lpstr> AGENDA</vt:lpstr>
      <vt:lpstr>How to be Successful</vt:lpstr>
      <vt:lpstr>The World of Work</vt:lpstr>
      <vt:lpstr>Keys to Finding a Job </vt:lpstr>
      <vt:lpstr>Workplace Connections</vt:lpstr>
      <vt:lpstr>PowerPoint Presentation</vt:lpstr>
      <vt:lpstr>Apprenticeships</vt:lpstr>
      <vt:lpstr>The Process</vt:lpstr>
      <vt:lpstr>Apprenticeship Connections</vt:lpstr>
      <vt:lpstr>PowerPoint Presentation</vt:lpstr>
      <vt:lpstr>COLLEGE OPTIONS</vt:lpstr>
      <vt:lpstr>How to Apply</vt:lpstr>
      <vt:lpstr>College Research</vt:lpstr>
      <vt:lpstr>PowerPoint Presentation</vt:lpstr>
      <vt:lpstr>University Application</vt:lpstr>
      <vt:lpstr>University Research</vt:lpstr>
      <vt:lpstr>Timelines</vt:lpstr>
      <vt:lpstr>Application Timelines</vt:lpstr>
      <vt:lpstr>January to June</vt:lpstr>
      <vt:lpstr>Financial Planning</vt:lpstr>
      <vt:lpstr>What to expect with Fees:</vt:lpstr>
      <vt:lpstr>PowerPoint Presentation</vt:lpstr>
      <vt:lpstr>Residence:  On versus Off</vt:lpstr>
      <vt:lpstr>Realistic Estimates  (2 Semesters away from home)</vt:lpstr>
      <vt:lpstr>How To Find The Money</vt:lpstr>
      <vt:lpstr>Types of Scholarships Available</vt:lpstr>
      <vt:lpstr>Bursaries:</vt:lpstr>
      <vt:lpstr>OSAP:  Ontario Student Assistance Program</vt:lpstr>
      <vt:lpstr>PowerPoint Presentation</vt:lpstr>
      <vt:lpstr>Transition </vt:lpstr>
      <vt:lpstr>My Child is off to College/University:  What’s my role?</vt:lpstr>
      <vt:lpstr>How can I help with a smooth transition?</vt:lpstr>
      <vt:lpstr>School Website - Guidance</vt:lpstr>
      <vt:lpstr> QUESTION PERIOD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E.D.S.S. GRAD PARENTS INFORMATION NIGHT</dc:title>
  <dc:creator>Elmira District Secondary</dc:creator>
  <cp:lastModifiedBy>Kim Enns-Hildebrand</cp:lastModifiedBy>
  <cp:revision>336</cp:revision>
  <cp:lastPrinted>2012-10-09T14:41:00Z</cp:lastPrinted>
  <dcterms:created xsi:type="dcterms:W3CDTF">1999-10-11T16:22:20Z</dcterms:created>
  <dcterms:modified xsi:type="dcterms:W3CDTF">2017-10-06T12:27:14Z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