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64" r:id="rId6"/>
    <p:sldId id="258" r:id="rId7"/>
    <p:sldId id="265" r:id="rId8"/>
    <p:sldId id="256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07" d="100"/>
          <a:sy n="107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2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88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26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07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6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76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306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47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83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0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29F2-A935-4663-93BB-2B06C7F2ECA2}" type="datetimeFigureOut">
              <a:rPr lang="en-CA" smtClean="0"/>
              <a:t>08/02/2019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1DCA-ADF6-487E-8635-1310472CFA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2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Course Selection for Grade 10 Pre IB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(students going </a:t>
            </a:r>
            <a:r>
              <a:rPr lang="en-CA" smtClean="0"/>
              <a:t>into grade 11 IB)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93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09552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Grade 11 (Paid</a:t>
                      </a:r>
                      <a:r>
                        <a:rPr lang="en-CA" baseline="0" dirty="0" smtClean="0"/>
                        <a:t> May gr 10)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Grade 12 (Paid May gr 11)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Full Diploma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$1100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 courses (no EE, TOK, CAS)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 courses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$885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$885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 courses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$770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$770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 courses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$655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$655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 courses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$540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$540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 course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$850 all</a:t>
                      </a:r>
                      <a:r>
                        <a:rPr lang="en-CA" baseline="0" dirty="0" smtClean="0"/>
                        <a:t> due year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4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Grade 9 and 10 Pre IB Course Selection Info Night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Wednesday February 13</a:t>
            </a:r>
          </a:p>
          <a:p>
            <a:pPr algn="ctr"/>
            <a:r>
              <a:rPr lang="en-CA" dirty="0"/>
              <a:t>7</a:t>
            </a:r>
            <a:r>
              <a:rPr lang="en-CA" dirty="0" smtClean="0"/>
              <a:t> pm</a:t>
            </a:r>
          </a:p>
          <a:p>
            <a:pPr algn="ctr"/>
            <a:r>
              <a:rPr lang="en-CA" dirty="0" smtClean="0"/>
              <a:t>Cafeteria</a:t>
            </a:r>
          </a:p>
          <a:p>
            <a:pPr algn="ctr"/>
            <a:r>
              <a:rPr lang="en-CA" dirty="0" smtClean="0"/>
              <a:t>Students and Parents are invited to attend</a:t>
            </a:r>
          </a:p>
          <a:p>
            <a:pPr algn="ctr"/>
            <a:r>
              <a:rPr lang="en-CA" dirty="0" smtClean="0"/>
              <a:t>Presentations by:  Art, Business, History/Psych, Music, Science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72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7200" b="1" dirty="0" smtClean="0"/>
              <a:t>Questions?</a:t>
            </a:r>
            <a:endParaRPr lang="en-CA" sz="7200" b="1" dirty="0"/>
          </a:p>
        </p:txBody>
      </p:sp>
    </p:spTree>
    <p:extLst>
      <p:ext uri="{BB962C8B-B14F-4D97-AF65-F5344CB8AC3E}">
        <p14:creationId xmlns:p14="http://schemas.microsoft.com/office/powerpoint/2010/main" val="328970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Full Diploma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29" y="1602010"/>
            <a:ext cx="4522342" cy="4522342"/>
          </a:xfrm>
        </p:spPr>
      </p:pic>
    </p:spTree>
    <p:extLst>
      <p:ext uri="{BB962C8B-B14F-4D97-AF65-F5344CB8AC3E}">
        <p14:creationId xmlns:p14="http://schemas.microsoft.com/office/powerpoint/2010/main" val="101189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Full Diploma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You must choose one course from each GROUP—3 HL plus 3 SL</a:t>
            </a:r>
          </a:p>
          <a:p>
            <a:r>
              <a:rPr lang="en-CA" dirty="0"/>
              <a:t>1:  English HL</a:t>
            </a:r>
          </a:p>
          <a:p>
            <a:r>
              <a:rPr lang="en-CA" dirty="0"/>
              <a:t>2:  French B SL or </a:t>
            </a:r>
            <a:r>
              <a:rPr lang="en-CA" dirty="0" smtClean="0"/>
              <a:t>Spanish </a:t>
            </a:r>
            <a:r>
              <a:rPr lang="en-CA" dirty="0"/>
              <a:t>Ab Initio SL</a:t>
            </a:r>
          </a:p>
          <a:p>
            <a:r>
              <a:rPr lang="en-CA" dirty="0"/>
              <a:t>3:  History HL or Psych HL</a:t>
            </a:r>
          </a:p>
          <a:p>
            <a:r>
              <a:rPr lang="en-CA" dirty="0"/>
              <a:t>4:  Biology HL or Chemistry HL</a:t>
            </a:r>
          </a:p>
          <a:p>
            <a:r>
              <a:rPr lang="en-CA" dirty="0"/>
              <a:t>5:  </a:t>
            </a:r>
            <a:r>
              <a:rPr lang="en-CA" dirty="0" smtClean="0"/>
              <a:t>Mathematics Analysis (double credit) or </a:t>
            </a:r>
            <a:r>
              <a:rPr lang="en-CA" dirty="0" smtClean="0"/>
              <a:t>Math Applications </a:t>
            </a:r>
            <a:r>
              <a:rPr lang="en-CA" dirty="0" smtClean="0"/>
              <a:t>(single credit)</a:t>
            </a:r>
            <a:endParaRPr lang="en-CA" dirty="0"/>
          </a:p>
          <a:p>
            <a:r>
              <a:rPr lang="en-CA" dirty="0"/>
              <a:t>6:  Art, Music, </a:t>
            </a:r>
            <a:r>
              <a:rPr lang="en-CA" dirty="0" smtClean="0"/>
              <a:t>Business Management, </a:t>
            </a:r>
            <a:r>
              <a:rPr lang="en-CA" dirty="0"/>
              <a:t>Bio, </a:t>
            </a:r>
            <a:r>
              <a:rPr lang="en-CA" dirty="0" err="1"/>
              <a:t>Chem</a:t>
            </a:r>
            <a:r>
              <a:rPr lang="en-CA" dirty="0"/>
              <a:t>, Physics SL—choose both grade 11 and 12 Course Codes</a:t>
            </a:r>
          </a:p>
          <a:p>
            <a:r>
              <a:rPr lang="en-CA" dirty="0"/>
              <a:t>*Maximum of 2 sciences</a:t>
            </a:r>
          </a:p>
          <a:p>
            <a:r>
              <a:rPr lang="en-CA" dirty="0"/>
              <a:t>Plus Choose TOK (HZT 4UW)</a:t>
            </a:r>
          </a:p>
          <a:p>
            <a:r>
              <a:rPr lang="en-CA" dirty="0"/>
              <a:t>EE and CAS will be done outside of your timetable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199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Guidelines for IB: Full Diploma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600" b="1" dirty="0" smtClean="0"/>
              <a:t>Full Diploma Students </a:t>
            </a:r>
            <a:r>
              <a:rPr lang="en-CA" sz="3600" b="1" i="1" dirty="0" smtClean="0"/>
              <a:t>Must:</a:t>
            </a:r>
          </a:p>
          <a:p>
            <a:r>
              <a:rPr lang="en-CA" sz="3600" dirty="0" smtClean="0"/>
              <a:t>Choose 3 HL courses</a:t>
            </a:r>
          </a:p>
          <a:p>
            <a:r>
              <a:rPr lang="en-CA" sz="3600" dirty="0" smtClean="0"/>
              <a:t>Choose 3 SL courses</a:t>
            </a:r>
          </a:p>
          <a:p>
            <a:r>
              <a:rPr lang="en-CA" sz="3600" dirty="0" smtClean="0"/>
              <a:t>You must have one subject from each GROUP</a:t>
            </a:r>
          </a:p>
          <a:p>
            <a:r>
              <a:rPr lang="en-CA" sz="3600" dirty="0" smtClean="0"/>
              <a:t>Choose Theory of Knowledge in Grade 11</a:t>
            </a:r>
          </a:p>
          <a:p>
            <a:r>
              <a:rPr lang="en-CA" sz="3600" dirty="0" smtClean="0"/>
              <a:t>Complete Extended Essay and CAS requirement over Grade 11 and 12</a:t>
            </a:r>
          </a:p>
          <a:p>
            <a:r>
              <a:rPr lang="en-CA" sz="3600" b="1" dirty="0" smtClean="0"/>
              <a:t>You may not take more than 2 IB sciences</a:t>
            </a:r>
          </a:p>
          <a:p>
            <a:r>
              <a:rPr lang="en-CA" sz="3600" b="1" dirty="0" smtClean="0"/>
              <a:t>A third Ontario Science can be taken at summer/night school or on-line</a:t>
            </a:r>
          </a:p>
          <a:p>
            <a:r>
              <a:rPr lang="en-CA" sz="3600" dirty="0" smtClean="0"/>
              <a:t>In May/June, we will have an assembly to go over CAS and EE information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11062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Partial IB (Course Students)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You may choose any combination of courses</a:t>
            </a:r>
          </a:p>
          <a:p>
            <a:r>
              <a:rPr lang="en-CA" dirty="0"/>
              <a:t>Maximum of 3 HLs</a:t>
            </a:r>
          </a:p>
          <a:p>
            <a:r>
              <a:rPr lang="en-CA" dirty="0"/>
              <a:t>Some combinations will not fit into our timetable and you need to be prepared for conflicts</a:t>
            </a:r>
          </a:p>
          <a:p>
            <a:r>
              <a:rPr lang="en-CA" dirty="0"/>
              <a:t>Fees will be determined by the number of courses you select</a:t>
            </a:r>
          </a:p>
          <a:p>
            <a:r>
              <a:rPr lang="en-CA" dirty="0"/>
              <a:t>You will not complete TOK, EE or CAS</a:t>
            </a:r>
          </a:p>
          <a:p>
            <a:r>
              <a:rPr lang="en-CA" dirty="0"/>
              <a:t>You must satisfy the 40 Hours Community Service for you Ontario Diploma by completing the proper form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16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Guidelines for IB: Partial Diploma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Students who choose to do SOME IB courses </a:t>
            </a:r>
            <a:r>
              <a:rPr lang="en-CA" b="1" i="1" dirty="0" smtClean="0"/>
              <a:t>should:</a:t>
            </a:r>
          </a:p>
          <a:p>
            <a:r>
              <a:rPr lang="en-CA" dirty="0" smtClean="0"/>
              <a:t>Choose between 2 and 5 IB courses</a:t>
            </a:r>
          </a:p>
          <a:p>
            <a:r>
              <a:rPr lang="en-CA" dirty="0" smtClean="0"/>
              <a:t>Any combination of SL and HL may be selected but our timetable works best with no more than 3 HLs</a:t>
            </a:r>
          </a:p>
          <a:p>
            <a:pPr marL="0" indent="0">
              <a:buNone/>
            </a:pPr>
            <a:r>
              <a:rPr lang="en-CA" b="1" dirty="0" smtClean="0"/>
              <a:t>Students </a:t>
            </a:r>
            <a:r>
              <a:rPr lang="en-CA" b="1" i="1" dirty="0" smtClean="0"/>
              <a:t>may not usually:</a:t>
            </a:r>
          </a:p>
          <a:p>
            <a:r>
              <a:rPr lang="en-CA" dirty="0" smtClean="0"/>
              <a:t>Take Theory of Knowledge at the IB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042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How do I decide?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We can not TELL you whether to do Full Diploma or Partial Courses</a:t>
            </a:r>
          </a:p>
          <a:p>
            <a:r>
              <a:rPr lang="en-CA" dirty="0" smtClean="0"/>
              <a:t>You must research requirements of University Programs you wish to pursue</a:t>
            </a:r>
          </a:p>
          <a:p>
            <a:r>
              <a:rPr lang="en-CA" dirty="0" smtClean="0"/>
              <a:t>Come to Course Selection Info Night on Wednesday Feb 13</a:t>
            </a:r>
            <a:r>
              <a:rPr lang="en-CA" baseline="30000" dirty="0" smtClean="0"/>
              <a:t>th</a:t>
            </a:r>
            <a:r>
              <a:rPr lang="en-CA" dirty="0" smtClean="0"/>
              <a:t> to hear presentations from the different subject areas</a:t>
            </a:r>
          </a:p>
          <a:p>
            <a:r>
              <a:rPr lang="en-CA" dirty="0" smtClean="0"/>
              <a:t>Ultimately, you must </a:t>
            </a:r>
            <a:r>
              <a:rPr lang="en-CA" b="1" dirty="0" smtClean="0"/>
              <a:t>thoughtfully </a:t>
            </a:r>
            <a:r>
              <a:rPr lang="en-CA" dirty="0" smtClean="0"/>
              <a:t>decide which route you wish to pursue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51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IB Pathways for University</a:t>
            </a:r>
            <a:endParaRPr lang="en-CA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715658"/>
              </p:ext>
            </p:extLst>
          </p:nvPr>
        </p:nvGraphicFramePr>
        <p:xfrm>
          <a:off x="683568" y="1268760"/>
          <a:ext cx="8136904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7900"/>
                <a:gridCol w="2600469"/>
                <a:gridCol w="3388535"/>
              </a:tblGrid>
              <a:tr h="33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University Pathway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HL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SL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Arts and Humanities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English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History OR Psychology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Biology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Spanish OR French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CA" sz="1800" dirty="0">
                          <a:effectLst/>
                        </a:rPr>
                        <a:t>Math </a:t>
                      </a:r>
                      <a:r>
                        <a:rPr lang="en-CA" sz="1800" dirty="0" smtClean="0">
                          <a:effectLst/>
                        </a:rPr>
                        <a:t>Applications</a:t>
                      </a:r>
                      <a:endParaRPr lang="en-CA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Music OR Art OR </a:t>
                      </a:r>
                      <a:r>
                        <a:rPr lang="en-CA" sz="1800" dirty="0" smtClean="0">
                          <a:effectLst/>
                        </a:rPr>
                        <a:t>Bus </a:t>
                      </a:r>
                      <a:r>
                        <a:rPr lang="en-CA" sz="1800" dirty="0" err="1" smtClean="0">
                          <a:effectLst/>
                        </a:rPr>
                        <a:t>Mgmt</a:t>
                      </a:r>
                      <a:r>
                        <a:rPr lang="en-CA" sz="1800" baseline="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Business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English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History OR Psychology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Biology</a:t>
                      </a:r>
                      <a:endParaRPr lang="en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Spanish OR French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Math Ana </a:t>
                      </a:r>
                      <a:r>
                        <a:rPr lang="en-CA" sz="1800" dirty="0">
                          <a:effectLst/>
                        </a:rPr>
                        <a:t>OR Math </a:t>
                      </a:r>
                      <a:r>
                        <a:rPr lang="en-CA" sz="1800" dirty="0" smtClean="0">
                          <a:effectLst/>
                        </a:rPr>
                        <a:t>App</a:t>
                      </a:r>
                      <a:endParaRPr lang="en-CA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Music OR Art OR </a:t>
                      </a:r>
                      <a:r>
                        <a:rPr lang="en-CA" sz="1800" dirty="0" smtClean="0">
                          <a:effectLst/>
                        </a:rPr>
                        <a:t>Bus</a:t>
                      </a:r>
                      <a:r>
                        <a:rPr lang="en-CA" sz="1800" baseline="0" dirty="0" smtClean="0">
                          <a:effectLst/>
                        </a:rPr>
                        <a:t> </a:t>
                      </a:r>
                      <a:r>
                        <a:rPr lang="en-CA" sz="1800" baseline="0" dirty="0" err="1" smtClean="0">
                          <a:effectLst/>
                        </a:rPr>
                        <a:t>Mgmt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Medical/Health Sciences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English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History OR Psychology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Biology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Spanish OR French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Math</a:t>
                      </a:r>
                      <a:r>
                        <a:rPr lang="en-CA" sz="1800" baseline="0" dirty="0" smtClean="0">
                          <a:effectLst/>
                        </a:rPr>
                        <a:t> Analysis</a:t>
                      </a:r>
                      <a:endParaRPr lang="en-CA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Chemistry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Engineering and Math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English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History OR Psychology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Chemistry</a:t>
                      </a:r>
                      <a:endParaRPr lang="en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Spanish or French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Math</a:t>
                      </a:r>
                      <a:r>
                        <a:rPr lang="en-CA" sz="1800" baseline="0" dirty="0" smtClean="0">
                          <a:effectLst/>
                        </a:rPr>
                        <a:t> Analysis</a:t>
                      </a:r>
                      <a:endParaRPr lang="en-CA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Physics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Architecture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English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History OR Psychology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Biology</a:t>
                      </a:r>
                      <a:endParaRPr lang="en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Spanish or French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Math</a:t>
                      </a:r>
                      <a:r>
                        <a:rPr lang="en-CA" sz="1800" baseline="0" dirty="0" smtClean="0">
                          <a:effectLst/>
                        </a:rPr>
                        <a:t> Analysis</a:t>
                      </a:r>
                      <a:endParaRPr lang="en-CA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Physics OR Art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95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*All FD students must complete Theory of Knowledge, EE and CAS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22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Electives—GROUP 6</a:t>
            </a:r>
            <a:endParaRPr lang="en-C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b="1" dirty="0" smtClean="0"/>
              <a:t>Business:</a:t>
            </a:r>
            <a:r>
              <a:rPr lang="en-CA" sz="3600" dirty="0" smtClean="0"/>
              <a:t>  </a:t>
            </a:r>
            <a:r>
              <a:rPr lang="en-CA" sz="3600" i="1" dirty="0" smtClean="0"/>
              <a:t>Business Management-SL</a:t>
            </a:r>
          </a:p>
          <a:p>
            <a:pPr marL="0" indent="0" algn="ctr">
              <a:buNone/>
            </a:pPr>
            <a:r>
              <a:rPr lang="en-CA" sz="3600" b="1" dirty="0" smtClean="0"/>
              <a:t>Music: </a:t>
            </a:r>
            <a:r>
              <a:rPr lang="en-CA" sz="3600" i="1" dirty="0" smtClean="0"/>
              <a:t>IB Music-SL</a:t>
            </a:r>
          </a:p>
          <a:p>
            <a:pPr marL="0" indent="0" algn="ctr">
              <a:buNone/>
            </a:pPr>
            <a:r>
              <a:rPr lang="en-CA" sz="3600" b="1" dirty="0"/>
              <a:t>Science:</a:t>
            </a:r>
            <a:r>
              <a:rPr lang="en-CA" sz="3600" dirty="0"/>
              <a:t>  </a:t>
            </a:r>
            <a:r>
              <a:rPr lang="en-CA" sz="3600" i="1" dirty="0" smtClean="0"/>
              <a:t>Chemistry SL</a:t>
            </a:r>
            <a:r>
              <a:rPr lang="en-CA" sz="3600" dirty="0" smtClean="0"/>
              <a:t>, </a:t>
            </a:r>
            <a:r>
              <a:rPr lang="en-CA" sz="3600" i="1" dirty="0" smtClean="0"/>
              <a:t>Physics SL</a:t>
            </a:r>
            <a:r>
              <a:rPr lang="en-CA" sz="3600" dirty="0" smtClean="0"/>
              <a:t>, </a:t>
            </a:r>
          </a:p>
          <a:p>
            <a:pPr marL="0" indent="0" algn="ctr">
              <a:buNone/>
            </a:pPr>
            <a:r>
              <a:rPr lang="en-CA" sz="3600" dirty="0"/>
              <a:t> </a:t>
            </a:r>
            <a:r>
              <a:rPr lang="en-CA" sz="3600" dirty="0" smtClean="0"/>
              <a:t>                    </a:t>
            </a:r>
            <a:r>
              <a:rPr lang="en-CA" sz="3600" i="1" dirty="0" smtClean="0"/>
              <a:t>Biology SL</a:t>
            </a:r>
            <a:r>
              <a:rPr lang="en-CA" sz="3600" dirty="0" smtClean="0"/>
              <a:t> </a:t>
            </a:r>
          </a:p>
          <a:p>
            <a:pPr marL="0" indent="0" algn="ctr">
              <a:buNone/>
            </a:pPr>
            <a:r>
              <a:rPr lang="en-CA" sz="3600" b="1" dirty="0" smtClean="0"/>
              <a:t>Visual Arts:  </a:t>
            </a:r>
            <a:r>
              <a:rPr lang="en-CA" sz="3600" dirty="0" smtClean="0"/>
              <a:t>IB Art SL 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46599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609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Course Selection for Grade 10 Pre IB</vt:lpstr>
      <vt:lpstr>Full Diploma</vt:lpstr>
      <vt:lpstr>Full Diploma</vt:lpstr>
      <vt:lpstr>Guidelines for IB: Full Diploma</vt:lpstr>
      <vt:lpstr>Partial IB (Course Students)</vt:lpstr>
      <vt:lpstr>Guidelines for IB: Partial Diploma</vt:lpstr>
      <vt:lpstr>How do I decide?</vt:lpstr>
      <vt:lpstr>IB Pathways for University</vt:lpstr>
      <vt:lpstr>Electives—GROUP 6</vt:lpstr>
      <vt:lpstr>Fees</vt:lpstr>
      <vt:lpstr>Grade 9 and 10 Pre IB Course Selection Info Night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Pathways for University</dc:title>
  <dc:creator>Julie Neeb</dc:creator>
  <cp:lastModifiedBy>Julie Neeb</cp:lastModifiedBy>
  <cp:revision>16</cp:revision>
  <dcterms:created xsi:type="dcterms:W3CDTF">2017-02-08T17:02:00Z</dcterms:created>
  <dcterms:modified xsi:type="dcterms:W3CDTF">2019-02-08T18:28:36Z</dcterms:modified>
</cp:coreProperties>
</file>