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8" r:id="rId12"/>
    <p:sldId id="270" r:id="rId13"/>
    <p:sldId id="271" r:id="rId14"/>
    <p:sldId id="272" r:id="rId15"/>
    <p:sldId id="273" r:id="rId16"/>
    <p:sldId id="274" r:id="rId17"/>
    <p:sldId id="275" r:id="rId18"/>
    <p:sldId id="266" r:id="rId19"/>
    <p:sldId id="267" r:id="rId20"/>
    <p:sldId id="276" r:id="rId21"/>
    <p:sldId id="277" r:id="rId22"/>
  </p:sldIdLst>
  <p:sldSz cx="9144000" cy="5143500" type="screen16x9"/>
  <p:notesSz cx="6858000" cy="9144000"/>
  <p:embeddedFontLst>
    <p:embeddedFont>
      <p:font typeface="Maven Pro" panose="020B0604020202020204" charset="0"/>
      <p:regular r:id="rId24"/>
      <p:bold r:id="rId25"/>
    </p:embeddedFont>
    <p:embeddedFont>
      <p:font typeface="Nuni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3E7EF72-70FB-4A13-93A1-A958F7838835}">
  <a:tblStyle styleId="{53E7EF72-70FB-4A13-93A1-A958F783883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2" d="100"/>
          <a:sy n="152" d="100"/>
        </p:scale>
        <p:origin x="-36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851969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4c2f2156d8_0_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4c2f2156d8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c2f2156d8_0_4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c2f2156d8_0_4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4c2f2156d8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4c2f2156d8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4c2f2156d8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4c2f2156d8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4c2f2156d8_0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4c2f2156d8_0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4d40c7a18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4d40c7a18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c2f2156d8_0_4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4c2f2156d8_0_4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4c2f2156d8_0_4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4c2f2156d8_0_4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4c2f2156d8_0_4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4c2f2156d8_0_4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4c2f2156d8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4c2f2156d8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c2f2156d8_0_4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c2f2156d8_0_4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4c2f2156d8_0_4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4c2f2156d8_0_4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file:///\\EC-CHC-FS01\CHC%20Teachers$\NEEBJ\Profile\Desktop\Grade%20Descriptors%202017%20onward.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CIBPA </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January </a:t>
            </a:r>
            <a:r>
              <a:rPr lang="en" dirty="0" smtClean="0"/>
              <a:t>2019</a:t>
            </a:r>
          </a:p>
          <a:p>
            <a:pPr marL="0" lvl="0" indent="0" algn="l" rtl="0">
              <a:spcBef>
                <a:spcPts val="0"/>
              </a:spcBef>
              <a:spcAft>
                <a:spcPts val="0"/>
              </a:spcAft>
              <a:buNone/>
            </a:pPr>
            <a:r>
              <a:rPr lang="en" dirty="0" smtClean="0"/>
              <a:t>March 2019</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
        <p:nvSpPr>
          <p:cNvPr id="334" name="Google Shape;334;p22"/>
          <p:cNvSpPr txBox="1">
            <a:spLocks noGrp="1"/>
          </p:cNvSpPr>
          <p:nvPr>
            <p:ph type="body" idx="1"/>
          </p:nvPr>
        </p:nvSpPr>
        <p:spPr>
          <a:xfrm>
            <a:off x="1303800" y="1213325"/>
            <a:ext cx="7030500" cy="331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A student in IB History HL is given a predicted grade of Level 7 by his teacher.  The student handed in his IA on time and wrote all IB History Exams in May.  Based on the student’s grade 11 work, Ontario exams, classwork, tests and assignments, the teacher is confident that the student will achieve a Level 7 and gives the student a mark of 98% on his report card.  When results are available in July, the IB has determined that the student earned a Level 6, not a 7.  The IB Coordinator adjusts the student’s IB Grade 12 History grade to:</a:t>
            </a:r>
            <a:endParaRPr sz="1600"/>
          </a:p>
          <a:p>
            <a:pPr marL="457200" lvl="0" indent="-330200" algn="l" rtl="0">
              <a:spcBef>
                <a:spcPts val="1600"/>
              </a:spcBef>
              <a:spcAft>
                <a:spcPts val="0"/>
              </a:spcAft>
              <a:buSzPts val="1600"/>
              <a:buAutoNum type="alphaLcParenR"/>
            </a:pPr>
            <a:r>
              <a:rPr lang="en" sz="1600"/>
              <a:t>93%</a:t>
            </a:r>
            <a:endParaRPr sz="1600"/>
          </a:p>
          <a:p>
            <a:pPr marL="457200" lvl="0" indent="-330200" algn="l" rtl="0">
              <a:spcBef>
                <a:spcPts val="0"/>
              </a:spcBef>
              <a:spcAft>
                <a:spcPts val="0"/>
              </a:spcAft>
              <a:buSzPts val="1600"/>
              <a:buAutoNum type="alphaLcParenR"/>
            </a:pPr>
            <a:r>
              <a:rPr lang="en" sz="1600"/>
              <a:t>96%</a:t>
            </a:r>
            <a:endParaRPr sz="1600"/>
          </a:p>
          <a:p>
            <a:pPr marL="457200" lvl="0" indent="-330200" algn="l" rtl="0">
              <a:spcBef>
                <a:spcPts val="0"/>
              </a:spcBef>
              <a:spcAft>
                <a:spcPts val="0"/>
              </a:spcAft>
              <a:buSzPts val="1600"/>
              <a:buAutoNum type="alphaLcParenR"/>
            </a:pPr>
            <a:r>
              <a:rPr lang="en" sz="1600"/>
              <a:t>97%</a:t>
            </a:r>
            <a:endParaRPr sz="1600"/>
          </a:p>
          <a:p>
            <a:pPr marL="457200" lvl="0" indent="-330200" algn="l" rtl="0">
              <a:spcBef>
                <a:spcPts val="0"/>
              </a:spcBef>
              <a:spcAft>
                <a:spcPts val="0"/>
              </a:spcAft>
              <a:buSzPts val="1600"/>
              <a:buAutoNum type="alphaLcParenR"/>
            </a:pPr>
            <a:r>
              <a:rPr lang="en" sz="1600"/>
              <a:t>Leave it at 98%</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800" y="598575"/>
            <a:ext cx="7030500" cy="677031"/>
          </a:xfrm>
        </p:spPr>
        <p:txBody>
          <a:bodyPr/>
          <a:lstStyle/>
          <a:p>
            <a:r>
              <a:rPr lang="en-CA" dirty="0" smtClean="0"/>
              <a:t>Converting IB Grades to Ontario Grades</a:t>
            </a:r>
            <a:endParaRPr lang="en-CA" dirty="0"/>
          </a:p>
        </p:txBody>
      </p:sp>
      <p:sp>
        <p:nvSpPr>
          <p:cNvPr id="3" name="Text Placeholder 2"/>
          <p:cNvSpPr>
            <a:spLocks noGrp="1"/>
          </p:cNvSpPr>
          <p:nvPr>
            <p:ph type="body" idx="1"/>
          </p:nvPr>
        </p:nvSpPr>
        <p:spPr>
          <a:xfrm>
            <a:off x="1259632" y="1347614"/>
            <a:ext cx="7030500" cy="3312368"/>
          </a:xfrm>
        </p:spPr>
        <p:txBody>
          <a:bodyPr/>
          <a:lstStyle/>
          <a:p>
            <a:r>
              <a:rPr lang="en-CA" dirty="0" smtClean="0"/>
              <a:t>Each subject area has guidelines called </a:t>
            </a:r>
            <a:r>
              <a:rPr lang="en-CA" b="1" dirty="0" smtClean="0"/>
              <a:t>“Assessment Criteria”</a:t>
            </a:r>
            <a:r>
              <a:rPr lang="en-CA" dirty="0" smtClean="0"/>
              <a:t> as well as </a:t>
            </a:r>
            <a:r>
              <a:rPr lang="en-CA" b="1" dirty="0" smtClean="0"/>
              <a:t>“</a:t>
            </a:r>
            <a:r>
              <a:rPr lang="en-CA" b="1" dirty="0" err="1" smtClean="0"/>
              <a:t>Markbands</a:t>
            </a:r>
            <a:r>
              <a:rPr lang="en-CA" b="1" dirty="0" smtClean="0"/>
              <a:t>”</a:t>
            </a:r>
            <a:r>
              <a:rPr lang="en-CA" dirty="0" smtClean="0"/>
              <a:t> to assist teachers in predicting grades for student work</a:t>
            </a:r>
          </a:p>
          <a:p>
            <a:r>
              <a:rPr lang="en-CA" dirty="0" smtClean="0"/>
              <a:t>IB teachers in grades 11 and 12 model their assessments on IB assessments and use the same criteria to grade student work</a:t>
            </a:r>
          </a:p>
          <a:p>
            <a:r>
              <a:rPr lang="en-CA" dirty="0" smtClean="0"/>
              <a:t>The assessment criteria use LEVELS 1-7—not percentage grades</a:t>
            </a:r>
          </a:p>
          <a:p>
            <a:r>
              <a:rPr lang="en-CA" dirty="0" smtClean="0"/>
              <a:t>The final grade achieved on student work can not be converted to an Ontario grade in the same way (mathematically) that Ontario courses would be.</a:t>
            </a:r>
          </a:p>
          <a:p>
            <a:r>
              <a:rPr lang="en-CA" dirty="0" smtClean="0"/>
              <a:t>EXAMPLE:  A student writes their History IA (Historical Investigation) and earns 18 out of 25 possible marks.  If we were to convert this into an Ontario Grade, it would be </a:t>
            </a:r>
            <a:r>
              <a:rPr lang="en-CA" b="1" dirty="0" smtClean="0">
                <a:solidFill>
                  <a:srgbClr val="FF0000"/>
                </a:solidFill>
              </a:rPr>
              <a:t>72%.  </a:t>
            </a:r>
            <a:r>
              <a:rPr lang="en-CA" dirty="0" smtClean="0"/>
              <a:t>HOWEVER, History has </a:t>
            </a:r>
            <a:r>
              <a:rPr lang="en-CA" dirty="0" err="1" smtClean="0"/>
              <a:t>markbands</a:t>
            </a:r>
            <a:r>
              <a:rPr lang="en-CA" dirty="0" smtClean="0"/>
              <a:t> for the IA that look like this:</a:t>
            </a:r>
          </a:p>
          <a:p>
            <a:pPr marL="146050" indent="0">
              <a:buNone/>
            </a:pPr>
            <a:r>
              <a:rPr lang="en-CA" dirty="0" smtClean="0"/>
              <a:t> </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546611323"/>
              </p:ext>
            </p:extLst>
          </p:nvPr>
        </p:nvGraphicFramePr>
        <p:xfrm>
          <a:off x="1524000" y="3867894"/>
          <a:ext cx="6095999" cy="864096"/>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432048">
                <a:tc>
                  <a:txBody>
                    <a:bodyPr/>
                    <a:lstStyle/>
                    <a:p>
                      <a:r>
                        <a:rPr lang="en-CA" dirty="0" smtClean="0"/>
                        <a:t>Level 1</a:t>
                      </a:r>
                      <a:endParaRPr lang="en-CA" dirty="0"/>
                    </a:p>
                  </a:txBody>
                  <a:tcPr/>
                </a:tc>
                <a:tc>
                  <a:txBody>
                    <a:bodyPr/>
                    <a:lstStyle/>
                    <a:p>
                      <a:r>
                        <a:rPr lang="en-CA" dirty="0" smtClean="0"/>
                        <a:t>Level 2</a:t>
                      </a:r>
                      <a:endParaRPr lang="en-CA" dirty="0"/>
                    </a:p>
                  </a:txBody>
                  <a:tcPr/>
                </a:tc>
                <a:tc>
                  <a:txBody>
                    <a:bodyPr/>
                    <a:lstStyle/>
                    <a:p>
                      <a:r>
                        <a:rPr lang="en-CA" dirty="0" smtClean="0"/>
                        <a:t>Level 3</a:t>
                      </a:r>
                      <a:endParaRPr lang="en-CA" dirty="0"/>
                    </a:p>
                  </a:txBody>
                  <a:tcPr/>
                </a:tc>
                <a:tc>
                  <a:txBody>
                    <a:bodyPr/>
                    <a:lstStyle/>
                    <a:p>
                      <a:r>
                        <a:rPr lang="en-CA" dirty="0" smtClean="0"/>
                        <a:t>Level 4</a:t>
                      </a:r>
                      <a:endParaRPr lang="en-CA" dirty="0"/>
                    </a:p>
                  </a:txBody>
                  <a:tcPr/>
                </a:tc>
                <a:tc>
                  <a:txBody>
                    <a:bodyPr/>
                    <a:lstStyle/>
                    <a:p>
                      <a:r>
                        <a:rPr lang="en-CA" dirty="0" smtClean="0"/>
                        <a:t>Level 5</a:t>
                      </a:r>
                      <a:endParaRPr lang="en-CA" dirty="0"/>
                    </a:p>
                  </a:txBody>
                  <a:tcPr/>
                </a:tc>
                <a:tc>
                  <a:txBody>
                    <a:bodyPr/>
                    <a:lstStyle/>
                    <a:p>
                      <a:r>
                        <a:rPr lang="en-CA" dirty="0" smtClean="0"/>
                        <a:t>Level 6</a:t>
                      </a:r>
                      <a:endParaRPr lang="en-CA" dirty="0"/>
                    </a:p>
                  </a:txBody>
                  <a:tcPr>
                    <a:solidFill>
                      <a:srgbClr val="FFFF00"/>
                    </a:solidFill>
                  </a:tcPr>
                </a:tc>
                <a:tc>
                  <a:txBody>
                    <a:bodyPr/>
                    <a:lstStyle/>
                    <a:p>
                      <a:r>
                        <a:rPr lang="en-CA" dirty="0" smtClean="0"/>
                        <a:t>Level 7</a:t>
                      </a:r>
                      <a:endParaRPr lang="en-CA" dirty="0"/>
                    </a:p>
                  </a:txBody>
                  <a:tcPr/>
                </a:tc>
              </a:tr>
              <a:tr h="432048">
                <a:tc>
                  <a:txBody>
                    <a:bodyPr/>
                    <a:lstStyle/>
                    <a:p>
                      <a:pPr algn="ctr"/>
                      <a:r>
                        <a:rPr lang="en-CA" dirty="0" smtClean="0"/>
                        <a:t>0-2</a:t>
                      </a:r>
                      <a:endParaRPr lang="en-CA" dirty="0"/>
                    </a:p>
                  </a:txBody>
                  <a:tcPr/>
                </a:tc>
                <a:tc>
                  <a:txBody>
                    <a:bodyPr/>
                    <a:lstStyle/>
                    <a:p>
                      <a:pPr algn="ctr"/>
                      <a:r>
                        <a:rPr lang="en-CA" dirty="0" smtClean="0"/>
                        <a:t>3-5</a:t>
                      </a:r>
                      <a:endParaRPr lang="en-CA" dirty="0"/>
                    </a:p>
                  </a:txBody>
                  <a:tcPr/>
                </a:tc>
                <a:tc>
                  <a:txBody>
                    <a:bodyPr/>
                    <a:lstStyle/>
                    <a:p>
                      <a:pPr algn="ctr"/>
                      <a:r>
                        <a:rPr lang="en-CA" dirty="0" smtClean="0"/>
                        <a:t>6-8</a:t>
                      </a:r>
                      <a:endParaRPr lang="en-CA" dirty="0"/>
                    </a:p>
                  </a:txBody>
                  <a:tcPr/>
                </a:tc>
                <a:tc>
                  <a:txBody>
                    <a:bodyPr/>
                    <a:lstStyle/>
                    <a:p>
                      <a:pPr algn="ctr"/>
                      <a:r>
                        <a:rPr lang="en-CA" dirty="0" smtClean="0"/>
                        <a:t>9-12</a:t>
                      </a:r>
                      <a:endParaRPr lang="en-CA" dirty="0"/>
                    </a:p>
                  </a:txBody>
                  <a:tcPr/>
                </a:tc>
                <a:tc>
                  <a:txBody>
                    <a:bodyPr/>
                    <a:lstStyle/>
                    <a:p>
                      <a:pPr algn="ctr"/>
                      <a:r>
                        <a:rPr lang="en-CA" dirty="0" smtClean="0"/>
                        <a:t>13-15</a:t>
                      </a:r>
                      <a:endParaRPr lang="en-CA" dirty="0"/>
                    </a:p>
                  </a:txBody>
                  <a:tcPr/>
                </a:tc>
                <a:tc>
                  <a:txBody>
                    <a:bodyPr/>
                    <a:lstStyle/>
                    <a:p>
                      <a:pPr algn="ctr"/>
                      <a:r>
                        <a:rPr lang="en-CA" dirty="0" smtClean="0"/>
                        <a:t>16-19</a:t>
                      </a:r>
                      <a:endParaRPr lang="en-CA" dirty="0"/>
                    </a:p>
                  </a:txBody>
                  <a:tcPr>
                    <a:solidFill>
                      <a:srgbClr val="FFFF00"/>
                    </a:solidFill>
                  </a:tcPr>
                </a:tc>
                <a:tc>
                  <a:txBody>
                    <a:bodyPr/>
                    <a:lstStyle/>
                    <a:p>
                      <a:pPr algn="ctr"/>
                      <a:r>
                        <a:rPr lang="en-CA" dirty="0" smtClean="0"/>
                        <a:t>20-25</a:t>
                      </a:r>
                      <a:endParaRPr lang="en-CA" dirty="0"/>
                    </a:p>
                  </a:txBody>
                  <a:tcPr/>
                </a:tc>
              </a:tr>
            </a:tbl>
          </a:graphicData>
        </a:graphic>
      </p:graphicFrame>
    </p:spTree>
    <p:extLst>
      <p:ext uri="{BB962C8B-B14F-4D97-AF65-F5344CB8AC3E}">
        <p14:creationId xmlns:p14="http://schemas.microsoft.com/office/powerpoint/2010/main" val="428244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What is a LEVEL 6?</a:t>
            </a:r>
            <a:endParaRPr dirty="0"/>
          </a:p>
        </p:txBody>
      </p:sp>
      <p:sp>
        <p:nvSpPr>
          <p:cNvPr id="320" name="Google Shape;320;p20"/>
          <p:cNvSpPr txBox="1">
            <a:spLocks noGrp="1"/>
          </p:cNvSpPr>
          <p:nvPr>
            <p:ph type="body" idx="1"/>
          </p:nvPr>
        </p:nvSpPr>
        <p:spPr>
          <a:xfrm>
            <a:off x="1303800" y="1290525"/>
            <a:ext cx="7030500" cy="324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321" name="Google Shape;321;p20"/>
          <p:cNvGraphicFramePr/>
          <p:nvPr>
            <p:extLst>
              <p:ext uri="{D42A27DB-BD31-4B8C-83A1-F6EECF244321}">
                <p14:modId xmlns:p14="http://schemas.microsoft.com/office/powerpoint/2010/main" val="2762933187"/>
              </p:ext>
            </p:extLst>
          </p:nvPr>
        </p:nvGraphicFramePr>
        <p:xfrm>
          <a:off x="152400" y="1459400"/>
          <a:ext cx="8724900" cy="3477112"/>
        </p:xfrm>
        <a:graphic>
          <a:graphicData uri="http://schemas.openxmlformats.org/drawingml/2006/table">
            <a:tbl>
              <a:tblPr>
                <a:noFill/>
                <a:tableStyleId>{53E7EF72-70FB-4A13-93A1-A958F7838835}</a:tableStyleId>
              </a:tblPr>
              <a:tblGrid>
                <a:gridCol w="2181225"/>
                <a:gridCol w="2181225"/>
                <a:gridCol w="2181225"/>
                <a:gridCol w="2181225"/>
              </a:tblGrid>
              <a:tr h="415350">
                <a:tc>
                  <a:txBody>
                    <a:bodyPr/>
                    <a:lstStyle/>
                    <a:p>
                      <a:pPr marL="0" lvl="0" indent="0" algn="ctr" rtl="0">
                        <a:lnSpc>
                          <a:spcPct val="115000"/>
                        </a:lnSpc>
                        <a:spcBef>
                          <a:spcPts val="0"/>
                        </a:spcBef>
                        <a:spcAft>
                          <a:spcPts val="0"/>
                        </a:spcAft>
                        <a:buNone/>
                      </a:pPr>
                      <a:r>
                        <a:rPr lang="en" dirty="0"/>
                        <a:t>OSSD Levels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IB Level</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 Range</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Assigned Mark</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97-100</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97, 98, 99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dirty="0"/>
                        <a:t>4+</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0"/>
                        </a:spcBef>
                        <a:spcAft>
                          <a:spcPts val="0"/>
                        </a:spcAft>
                        <a:buNone/>
                      </a:pPr>
                      <a:r>
                        <a:rPr lang="en" dirty="0"/>
                        <a:t>6</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0"/>
                        </a:spcBef>
                        <a:spcAft>
                          <a:spcPts val="0"/>
                        </a:spcAft>
                        <a:buNone/>
                      </a:pPr>
                      <a:r>
                        <a:rPr lang="en" dirty="0"/>
                        <a:t>93-96</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0"/>
                        </a:spcBef>
                        <a:spcAft>
                          <a:spcPts val="0"/>
                        </a:spcAft>
                        <a:buNone/>
                      </a:pPr>
                      <a:r>
                        <a:rPr lang="en" dirty="0"/>
                        <a:t>93, 94, 96</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FFFF00"/>
                    </a:solidFill>
                  </a:tcPr>
                </a:tc>
              </a:tr>
              <a:tr h="415350">
                <a:tc>
                  <a:txBody>
                    <a:bodyPr/>
                    <a:lstStyle/>
                    <a:p>
                      <a:pPr marL="0" lvl="0" indent="0" algn="ctr" rtl="0">
                        <a:lnSpc>
                          <a:spcPct val="115000"/>
                        </a:lnSpc>
                        <a:spcBef>
                          <a:spcPts val="0"/>
                        </a:spcBef>
                        <a:spcAft>
                          <a:spcPts val="0"/>
                        </a:spcAft>
                        <a:buNone/>
                      </a:pPr>
                      <a:r>
                        <a:rPr lang="en" dirty="0"/>
                        <a:t>4- to 4</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5</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84-92</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84, 86, 89, 92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79614">
                <a:tc>
                  <a:txBody>
                    <a:bodyPr/>
                    <a:lstStyle/>
                    <a:p>
                      <a:pPr marL="0" lvl="0" indent="0" algn="ctr" rtl="0">
                        <a:lnSpc>
                          <a:spcPct val="115000"/>
                        </a:lnSpc>
                        <a:spcBef>
                          <a:spcPts val="0"/>
                        </a:spcBef>
                        <a:spcAft>
                          <a:spcPts val="0"/>
                        </a:spcAft>
                        <a:buNone/>
                      </a:pPr>
                      <a:r>
                        <a:rPr lang="en"/>
                        <a:t>3- to 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4</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72-83</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73, 76, 80, 83</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3</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61-71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63,66,69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dirty="0"/>
                        <a:t>1</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50-60</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53, 56, 59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Below Level 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Below 50</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Below 50</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96940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IB Grades are NOT Ontario Grades!</a:t>
            </a:r>
            <a:endParaRPr lang="en-CA" dirty="0"/>
          </a:p>
        </p:txBody>
      </p:sp>
      <p:sp>
        <p:nvSpPr>
          <p:cNvPr id="3" name="Text Placeholder 2"/>
          <p:cNvSpPr>
            <a:spLocks noGrp="1"/>
          </p:cNvSpPr>
          <p:nvPr>
            <p:ph type="body" idx="1"/>
          </p:nvPr>
        </p:nvSpPr>
        <p:spPr/>
        <p:txBody>
          <a:bodyPr/>
          <a:lstStyle/>
          <a:p>
            <a:r>
              <a:rPr lang="en-CA" dirty="0" smtClean="0"/>
              <a:t>So, this student would be given a mark of </a:t>
            </a:r>
            <a:r>
              <a:rPr lang="en-CA" sz="3200" dirty="0" smtClean="0">
                <a:solidFill>
                  <a:srgbClr val="FF0000"/>
                </a:solidFill>
              </a:rPr>
              <a:t>95%</a:t>
            </a:r>
            <a:r>
              <a:rPr lang="en-CA" dirty="0" smtClean="0">
                <a:solidFill>
                  <a:srgbClr val="FF0000"/>
                </a:solidFill>
              </a:rPr>
              <a:t> </a:t>
            </a:r>
            <a:r>
              <a:rPr lang="en-CA" dirty="0" smtClean="0">
                <a:solidFill>
                  <a:schemeClr val="bg2"/>
                </a:solidFill>
              </a:rPr>
              <a:t>on their History IA—Not 72%</a:t>
            </a:r>
          </a:p>
          <a:p>
            <a:r>
              <a:rPr lang="en-CA" dirty="0" smtClean="0">
                <a:solidFill>
                  <a:schemeClr val="bg2"/>
                </a:solidFill>
              </a:rPr>
              <a:t>Each subject has assessment criteria and mark bands for each of the Major Assessments.</a:t>
            </a:r>
          </a:p>
          <a:p>
            <a:r>
              <a:rPr lang="en-CA" sz="3200" dirty="0" smtClean="0">
                <a:solidFill>
                  <a:schemeClr val="bg2"/>
                </a:solidFill>
              </a:rPr>
              <a:t>Let’s try again for a different subject!</a:t>
            </a:r>
            <a:endParaRPr lang="en-CA" sz="3200" dirty="0"/>
          </a:p>
        </p:txBody>
      </p:sp>
    </p:spTree>
    <p:extLst>
      <p:ext uri="{BB962C8B-B14F-4D97-AF65-F5344CB8AC3E}">
        <p14:creationId xmlns:p14="http://schemas.microsoft.com/office/powerpoint/2010/main" val="422287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Physics Grade Boundaries</a:t>
            </a:r>
            <a:endParaRPr lang="en-CA" dirty="0"/>
          </a:p>
        </p:txBody>
      </p:sp>
      <p:sp>
        <p:nvSpPr>
          <p:cNvPr id="3" name="Text Placeholder 2"/>
          <p:cNvSpPr>
            <a:spLocks noGrp="1"/>
          </p:cNvSpPr>
          <p:nvPr>
            <p:ph type="body" idx="1"/>
          </p:nvPr>
        </p:nvSpPr>
        <p:spPr>
          <a:xfrm>
            <a:off x="1303800" y="1419622"/>
            <a:ext cx="7030500" cy="3384376"/>
          </a:xfrm>
        </p:spPr>
        <p:txBody>
          <a:bodyPr/>
          <a:lstStyle/>
          <a:p>
            <a:r>
              <a:rPr lang="en-CA" b="1" dirty="0" smtClean="0"/>
              <a:t>Overall Grade Boundaries (100%)</a:t>
            </a:r>
          </a:p>
          <a:p>
            <a:endParaRPr lang="en-CA" dirty="0"/>
          </a:p>
          <a:p>
            <a:endParaRPr lang="en-CA" dirty="0" smtClean="0"/>
          </a:p>
          <a:p>
            <a:endParaRPr lang="en-CA" dirty="0"/>
          </a:p>
          <a:p>
            <a:pPr marL="146050" indent="0">
              <a:buNone/>
            </a:pPr>
            <a:endParaRPr lang="en-CA" dirty="0" smtClean="0"/>
          </a:p>
          <a:p>
            <a:r>
              <a:rPr lang="en-CA" b="1" dirty="0" smtClean="0"/>
              <a:t>Internal Assessment Grade Boundaries (20%)</a:t>
            </a:r>
          </a:p>
          <a:p>
            <a:endParaRPr lang="en-CA" dirty="0"/>
          </a:p>
          <a:p>
            <a:endParaRPr lang="en-CA" dirty="0" smtClean="0"/>
          </a:p>
          <a:p>
            <a:endParaRPr lang="en-CA" dirty="0"/>
          </a:p>
          <a:p>
            <a:endParaRPr lang="en-CA" dirty="0" smtClean="0"/>
          </a:p>
          <a:p>
            <a:r>
              <a:rPr lang="en-CA" b="1" dirty="0" smtClean="0"/>
              <a:t>Paper One Grade Boundaries (20%)</a:t>
            </a:r>
          </a:p>
          <a:p>
            <a:endParaRPr lang="en-CA" dirty="0" smtClean="0"/>
          </a:p>
          <a:p>
            <a:endParaRPr lang="en-CA" dirty="0" smtClean="0"/>
          </a:p>
          <a:p>
            <a:endParaRPr lang="en-CA" dirty="0" smtClean="0"/>
          </a:p>
        </p:txBody>
      </p:sp>
      <p:graphicFrame>
        <p:nvGraphicFramePr>
          <p:cNvPr id="4" name="Table 3"/>
          <p:cNvGraphicFramePr>
            <a:graphicFrameLocks noGrp="1"/>
          </p:cNvGraphicFramePr>
          <p:nvPr>
            <p:extLst>
              <p:ext uri="{D42A27DB-BD31-4B8C-83A1-F6EECF244321}">
                <p14:modId xmlns:p14="http://schemas.microsoft.com/office/powerpoint/2010/main" val="3044298330"/>
              </p:ext>
            </p:extLst>
          </p:nvPr>
        </p:nvGraphicFramePr>
        <p:xfrm>
          <a:off x="1547664" y="1779662"/>
          <a:ext cx="6144344" cy="7200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919202"/>
              </a:tblGrid>
              <a:tr h="319023">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401057">
                <a:tc>
                  <a:txBody>
                    <a:bodyPr/>
                    <a:lstStyle/>
                    <a:p>
                      <a:pPr algn="ctr"/>
                      <a:r>
                        <a:rPr lang="en-CA" dirty="0" smtClean="0"/>
                        <a:t>0-12</a:t>
                      </a:r>
                      <a:endParaRPr lang="en-CA" dirty="0"/>
                    </a:p>
                  </a:txBody>
                  <a:tcPr/>
                </a:tc>
                <a:tc>
                  <a:txBody>
                    <a:bodyPr/>
                    <a:lstStyle/>
                    <a:p>
                      <a:pPr algn="ctr"/>
                      <a:r>
                        <a:rPr lang="en-CA" dirty="0" smtClean="0"/>
                        <a:t>13-22</a:t>
                      </a:r>
                      <a:endParaRPr lang="en-CA" dirty="0"/>
                    </a:p>
                  </a:txBody>
                  <a:tcPr/>
                </a:tc>
                <a:tc>
                  <a:txBody>
                    <a:bodyPr/>
                    <a:lstStyle/>
                    <a:p>
                      <a:pPr algn="ctr"/>
                      <a:r>
                        <a:rPr lang="en-CA" dirty="0" smtClean="0"/>
                        <a:t>23-33</a:t>
                      </a:r>
                      <a:endParaRPr lang="en-CA" dirty="0"/>
                    </a:p>
                  </a:txBody>
                  <a:tcPr/>
                </a:tc>
                <a:tc>
                  <a:txBody>
                    <a:bodyPr/>
                    <a:lstStyle/>
                    <a:p>
                      <a:pPr algn="ctr"/>
                      <a:r>
                        <a:rPr lang="en-CA" dirty="0" smtClean="0"/>
                        <a:t>34-43</a:t>
                      </a:r>
                      <a:endParaRPr lang="en-CA" dirty="0"/>
                    </a:p>
                  </a:txBody>
                  <a:tcPr/>
                </a:tc>
                <a:tc>
                  <a:txBody>
                    <a:bodyPr/>
                    <a:lstStyle/>
                    <a:p>
                      <a:pPr algn="ctr"/>
                      <a:r>
                        <a:rPr lang="en-CA" dirty="0" smtClean="0"/>
                        <a:t>44-55</a:t>
                      </a:r>
                      <a:endParaRPr lang="en-CA" dirty="0"/>
                    </a:p>
                  </a:txBody>
                  <a:tcPr/>
                </a:tc>
                <a:tc>
                  <a:txBody>
                    <a:bodyPr/>
                    <a:lstStyle/>
                    <a:p>
                      <a:pPr algn="ctr"/>
                      <a:r>
                        <a:rPr lang="en-CA" dirty="0" smtClean="0"/>
                        <a:t>56-65</a:t>
                      </a:r>
                      <a:endParaRPr lang="en-CA" dirty="0"/>
                    </a:p>
                  </a:txBody>
                  <a:tcPr/>
                </a:tc>
                <a:tc>
                  <a:txBody>
                    <a:bodyPr/>
                    <a:lstStyle/>
                    <a:p>
                      <a:pPr algn="ctr"/>
                      <a:r>
                        <a:rPr lang="en-CA" dirty="0" smtClean="0"/>
                        <a:t>66-100</a:t>
                      </a:r>
                      <a:endParaRPr lang="en-C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58497180"/>
              </p:ext>
            </p:extLst>
          </p:nvPr>
        </p:nvGraphicFramePr>
        <p:xfrm>
          <a:off x="1619672" y="2931790"/>
          <a:ext cx="6095999" cy="87820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600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60040">
                <a:tc>
                  <a:txBody>
                    <a:bodyPr/>
                    <a:lstStyle/>
                    <a:p>
                      <a:pPr algn="ctr"/>
                      <a:r>
                        <a:rPr lang="en-CA" dirty="0" smtClean="0"/>
                        <a:t>0-3</a:t>
                      </a:r>
                      <a:endParaRPr lang="en-CA" dirty="0"/>
                    </a:p>
                  </a:txBody>
                  <a:tcPr/>
                </a:tc>
                <a:tc>
                  <a:txBody>
                    <a:bodyPr/>
                    <a:lstStyle/>
                    <a:p>
                      <a:pPr algn="ctr"/>
                      <a:r>
                        <a:rPr lang="en-CA" dirty="0" smtClean="0"/>
                        <a:t>4-6</a:t>
                      </a:r>
                      <a:endParaRPr lang="en-CA" dirty="0"/>
                    </a:p>
                  </a:txBody>
                  <a:tcPr/>
                </a:tc>
                <a:tc>
                  <a:txBody>
                    <a:bodyPr/>
                    <a:lstStyle/>
                    <a:p>
                      <a:pPr algn="ctr"/>
                      <a:r>
                        <a:rPr lang="en-CA" dirty="0" smtClean="0"/>
                        <a:t>7-10</a:t>
                      </a:r>
                      <a:endParaRPr lang="en-CA" dirty="0"/>
                    </a:p>
                  </a:txBody>
                  <a:tcPr/>
                </a:tc>
                <a:tc>
                  <a:txBody>
                    <a:bodyPr/>
                    <a:lstStyle/>
                    <a:p>
                      <a:pPr algn="ctr"/>
                      <a:r>
                        <a:rPr lang="en-CA" dirty="0" smtClean="0"/>
                        <a:t>11-13</a:t>
                      </a:r>
                      <a:endParaRPr lang="en-CA" dirty="0"/>
                    </a:p>
                  </a:txBody>
                  <a:tcPr/>
                </a:tc>
                <a:tc>
                  <a:txBody>
                    <a:bodyPr/>
                    <a:lstStyle/>
                    <a:p>
                      <a:pPr algn="ctr"/>
                      <a:r>
                        <a:rPr lang="en-CA" dirty="0" smtClean="0"/>
                        <a:t>14-16</a:t>
                      </a:r>
                      <a:endParaRPr lang="en-CA" dirty="0"/>
                    </a:p>
                  </a:txBody>
                  <a:tcPr/>
                </a:tc>
                <a:tc>
                  <a:txBody>
                    <a:bodyPr/>
                    <a:lstStyle/>
                    <a:p>
                      <a:pPr algn="ctr"/>
                      <a:r>
                        <a:rPr lang="en-CA" dirty="0" smtClean="0"/>
                        <a:t>17-19</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CA" dirty="0" smtClean="0"/>
                        <a:t>20-24</a:t>
                      </a:r>
                    </a:p>
                    <a:p>
                      <a:pPr algn="ctr"/>
                      <a:endParaRPr lang="en-CA"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55706262"/>
              </p:ext>
            </p:extLst>
          </p:nvPr>
        </p:nvGraphicFramePr>
        <p:xfrm>
          <a:off x="1619672" y="4155926"/>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0-7</a:t>
                      </a:r>
                      <a:endParaRPr lang="en-CA" dirty="0"/>
                    </a:p>
                  </a:txBody>
                  <a:tcPr/>
                </a:tc>
                <a:tc>
                  <a:txBody>
                    <a:bodyPr/>
                    <a:lstStyle/>
                    <a:p>
                      <a:pPr algn="ctr"/>
                      <a:r>
                        <a:rPr lang="en-CA" dirty="0" smtClean="0"/>
                        <a:t>8-9</a:t>
                      </a:r>
                      <a:endParaRPr lang="en-CA" dirty="0"/>
                    </a:p>
                  </a:txBody>
                  <a:tcPr/>
                </a:tc>
                <a:tc>
                  <a:txBody>
                    <a:bodyPr/>
                    <a:lstStyle/>
                    <a:p>
                      <a:pPr algn="ctr"/>
                      <a:r>
                        <a:rPr lang="en-CA" dirty="0" smtClean="0"/>
                        <a:t>10-11</a:t>
                      </a:r>
                      <a:endParaRPr lang="en-CA" dirty="0"/>
                    </a:p>
                  </a:txBody>
                  <a:tcPr/>
                </a:tc>
                <a:tc>
                  <a:txBody>
                    <a:bodyPr/>
                    <a:lstStyle/>
                    <a:p>
                      <a:pPr algn="ctr"/>
                      <a:r>
                        <a:rPr lang="en-CA" dirty="0" smtClean="0"/>
                        <a:t>12-13</a:t>
                      </a:r>
                      <a:endParaRPr lang="en-CA" dirty="0"/>
                    </a:p>
                  </a:txBody>
                  <a:tcPr/>
                </a:tc>
                <a:tc>
                  <a:txBody>
                    <a:bodyPr/>
                    <a:lstStyle/>
                    <a:p>
                      <a:pPr algn="ctr"/>
                      <a:r>
                        <a:rPr lang="en-CA" dirty="0" smtClean="0"/>
                        <a:t>14-16</a:t>
                      </a:r>
                      <a:endParaRPr lang="en-CA" dirty="0"/>
                    </a:p>
                  </a:txBody>
                  <a:tcPr/>
                </a:tc>
                <a:tc>
                  <a:txBody>
                    <a:bodyPr/>
                    <a:lstStyle/>
                    <a:p>
                      <a:pPr algn="ctr"/>
                      <a:r>
                        <a:rPr lang="en-CA" dirty="0" smtClean="0"/>
                        <a:t>17-18</a:t>
                      </a:r>
                      <a:endParaRPr lang="en-CA" dirty="0"/>
                    </a:p>
                  </a:txBody>
                  <a:tcPr/>
                </a:tc>
                <a:tc>
                  <a:txBody>
                    <a:bodyPr/>
                    <a:lstStyle/>
                    <a:p>
                      <a:pPr algn="ctr"/>
                      <a:r>
                        <a:rPr lang="en-CA" dirty="0" smtClean="0"/>
                        <a:t>19-30</a:t>
                      </a:r>
                      <a:endParaRPr lang="en-CA" dirty="0"/>
                    </a:p>
                  </a:txBody>
                  <a:tcPr/>
                </a:tc>
              </a:tr>
            </a:tbl>
          </a:graphicData>
        </a:graphic>
      </p:graphicFrame>
    </p:spTree>
    <p:extLst>
      <p:ext uri="{BB962C8B-B14F-4D97-AF65-F5344CB8AC3E}">
        <p14:creationId xmlns:p14="http://schemas.microsoft.com/office/powerpoint/2010/main" val="406888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Physics Grade Boundaries Cont.</a:t>
            </a:r>
            <a:endParaRPr lang="en-CA" dirty="0"/>
          </a:p>
        </p:txBody>
      </p:sp>
      <p:sp>
        <p:nvSpPr>
          <p:cNvPr id="3" name="Text Placeholder 2"/>
          <p:cNvSpPr>
            <a:spLocks noGrp="1"/>
          </p:cNvSpPr>
          <p:nvPr>
            <p:ph type="body" idx="1"/>
          </p:nvPr>
        </p:nvSpPr>
        <p:spPr/>
        <p:txBody>
          <a:bodyPr/>
          <a:lstStyle/>
          <a:p>
            <a:r>
              <a:rPr lang="en-CA" b="1" dirty="0" smtClean="0"/>
              <a:t>Paper Two Grade Boundaries (40%)</a:t>
            </a:r>
          </a:p>
          <a:p>
            <a:endParaRPr lang="en-CA" dirty="0"/>
          </a:p>
          <a:p>
            <a:endParaRPr lang="en-CA" dirty="0" smtClean="0"/>
          </a:p>
          <a:p>
            <a:endParaRPr lang="en-CA" dirty="0"/>
          </a:p>
          <a:p>
            <a:endParaRPr lang="en-CA" dirty="0" smtClean="0"/>
          </a:p>
          <a:p>
            <a:r>
              <a:rPr lang="en-CA" b="1" dirty="0" smtClean="0"/>
              <a:t>Paper Three Grade Boundaries (20%)</a:t>
            </a:r>
            <a:endParaRPr lang="en-CA" dirty="0" smtClean="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799892348"/>
              </p:ext>
            </p:extLst>
          </p:nvPr>
        </p:nvGraphicFramePr>
        <p:xfrm>
          <a:off x="1547664" y="2427734"/>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0-4</a:t>
                      </a:r>
                      <a:endParaRPr lang="en-CA" dirty="0"/>
                    </a:p>
                  </a:txBody>
                  <a:tcPr/>
                </a:tc>
                <a:tc>
                  <a:txBody>
                    <a:bodyPr/>
                    <a:lstStyle/>
                    <a:p>
                      <a:pPr algn="ctr"/>
                      <a:r>
                        <a:rPr lang="en-CA" dirty="0" smtClean="0"/>
                        <a:t>5-9</a:t>
                      </a:r>
                      <a:endParaRPr lang="en-CA" dirty="0"/>
                    </a:p>
                  </a:txBody>
                  <a:tcPr/>
                </a:tc>
                <a:tc>
                  <a:txBody>
                    <a:bodyPr/>
                    <a:lstStyle/>
                    <a:p>
                      <a:pPr algn="ctr"/>
                      <a:r>
                        <a:rPr lang="en-CA" dirty="0" smtClean="0"/>
                        <a:t>10-15</a:t>
                      </a:r>
                      <a:endParaRPr lang="en-CA" dirty="0"/>
                    </a:p>
                  </a:txBody>
                  <a:tcPr/>
                </a:tc>
                <a:tc>
                  <a:txBody>
                    <a:bodyPr/>
                    <a:lstStyle/>
                    <a:p>
                      <a:pPr algn="ctr"/>
                      <a:r>
                        <a:rPr lang="en-CA" dirty="0" smtClean="0"/>
                        <a:t>16-20</a:t>
                      </a:r>
                      <a:endParaRPr lang="en-CA" dirty="0"/>
                    </a:p>
                  </a:txBody>
                  <a:tcPr/>
                </a:tc>
                <a:tc>
                  <a:txBody>
                    <a:bodyPr/>
                    <a:lstStyle/>
                    <a:p>
                      <a:pPr algn="ctr"/>
                      <a:r>
                        <a:rPr lang="en-CA" dirty="0" smtClean="0"/>
                        <a:t>21-26</a:t>
                      </a:r>
                      <a:endParaRPr lang="en-CA" dirty="0"/>
                    </a:p>
                  </a:txBody>
                  <a:tcPr/>
                </a:tc>
                <a:tc>
                  <a:txBody>
                    <a:bodyPr/>
                    <a:lstStyle/>
                    <a:p>
                      <a:pPr algn="ctr"/>
                      <a:r>
                        <a:rPr lang="en-CA" dirty="0" smtClean="0"/>
                        <a:t>27-31</a:t>
                      </a:r>
                      <a:endParaRPr lang="en-CA" dirty="0"/>
                    </a:p>
                  </a:txBody>
                  <a:tcPr/>
                </a:tc>
                <a:tc>
                  <a:txBody>
                    <a:bodyPr/>
                    <a:lstStyle/>
                    <a:p>
                      <a:pPr algn="ctr"/>
                      <a:r>
                        <a:rPr lang="en-CA" dirty="0" smtClean="0"/>
                        <a:t>32-50</a:t>
                      </a:r>
                      <a:endParaRPr lang="en-C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30884179"/>
              </p:ext>
            </p:extLst>
          </p:nvPr>
        </p:nvGraphicFramePr>
        <p:xfrm>
          <a:off x="1547664" y="3579862"/>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0-3</a:t>
                      </a:r>
                      <a:endParaRPr lang="en-CA" dirty="0"/>
                    </a:p>
                  </a:txBody>
                  <a:tcPr/>
                </a:tc>
                <a:tc>
                  <a:txBody>
                    <a:bodyPr/>
                    <a:lstStyle/>
                    <a:p>
                      <a:pPr algn="ctr"/>
                      <a:r>
                        <a:rPr lang="en-CA" dirty="0" smtClean="0"/>
                        <a:t>4-7</a:t>
                      </a:r>
                      <a:endParaRPr lang="en-CA" dirty="0"/>
                    </a:p>
                  </a:txBody>
                  <a:tcPr/>
                </a:tc>
                <a:tc>
                  <a:txBody>
                    <a:bodyPr/>
                    <a:lstStyle/>
                    <a:p>
                      <a:pPr algn="ctr"/>
                      <a:r>
                        <a:rPr lang="en-CA" dirty="0" smtClean="0"/>
                        <a:t>8-10</a:t>
                      </a:r>
                      <a:endParaRPr lang="en-CA" dirty="0"/>
                    </a:p>
                  </a:txBody>
                  <a:tcPr/>
                </a:tc>
                <a:tc>
                  <a:txBody>
                    <a:bodyPr/>
                    <a:lstStyle/>
                    <a:p>
                      <a:pPr algn="ctr"/>
                      <a:r>
                        <a:rPr lang="en-CA" dirty="0" smtClean="0"/>
                        <a:t>11-14</a:t>
                      </a:r>
                      <a:endParaRPr lang="en-CA" dirty="0"/>
                    </a:p>
                  </a:txBody>
                  <a:tcPr/>
                </a:tc>
                <a:tc>
                  <a:txBody>
                    <a:bodyPr/>
                    <a:lstStyle/>
                    <a:p>
                      <a:pPr algn="ctr"/>
                      <a:r>
                        <a:rPr lang="en-CA" dirty="0" smtClean="0"/>
                        <a:t>15-18</a:t>
                      </a:r>
                      <a:endParaRPr lang="en-CA" dirty="0"/>
                    </a:p>
                  </a:txBody>
                  <a:tcPr/>
                </a:tc>
                <a:tc>
                  <a:txBody>
                    <a:bodyPr/>
                    <a:lstStyle/>
                    <a:p>
                      <a:pPr algn="ctr"/>
                      <a:r>
                        <a:rPr lang="en-CA" dirty="0" smtClean="0"/>
                        <a:t>19-22</a:t>
                      </a:r>
                      <a:endParaRPr lang="en-CA" dirty="0"/>
                    </a:p>
                  </a:txBody>
                  <a:tcPr/>
                </a:tc>
                <a:tc>
                  <a:txBody>
                    <a:bodyPr/>
                    <a:lstStyle/>
                    <a:p>
                      <a:pPr algn="ctr"/>
                      <a:r>
                        <a:rPr lang="en-CA" dirty="0" smtClean="0"/>
                        <a:t>23-35</a:t>
                      </a:r>
                      <a:endParaRPr lang="en-CA" dirty="0"/>
                    </a:p>
                  </a:txBody>
                  <a:tcPr/>
                </a:tc>
              </a:tr>
            </a:tbl>
          </a:graphicData>
        </a:graphic>
      </p:graphicFrame>
    </p:spTree>
    <p:extLst>
      <p:ext uri="{BB962C8B-B14F-4D97-AF65-F5344CB8AC3E}">
        <p14:creationId xmlns:p14="http://schemas.microsoft.com/office/powerpoint/2010/main" val="4170757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English Grade Boundaries</a:t>
            </a:r>
            <a:endParaRPr lang="en-CA" dirty="0"/>
          </a:p>
        </p:txBody>
      </p:sp>
      <p:sp>
        <p:nvSpPr>
          <p:cNvPr id="3" name="Text Placeholder 2"/>
          <p:cNvSpPr>
            <a:spLocks noGrp="1"/>
          </p:cNvSpPr>
          <p:nvPr>
            <p:ph type="body" idx="1"/>
          </p:nvPr>
        </p:nvSpPr>
        <p:spPr>
          <a:xfrm>
            <a:off x="1303800" y="1419622"/>
            <a:ext cx="7030500" cy="3384376"/>
          </a:xfrm>
        </p:spPr>
        <p:txBody>
          <a:bodyPr/>
          <a:lstStyle/>
          <a:p>
            <a:r>
              <a:rPr lang="en-CA" b="1" dirty="0" smtClean="0"/>
              <a:t>Overall Grade Boundaries (100%)</a:t>
            </a:r>
          </a:p>
          <a:p>
            <a:endParaRPr lang="en-CA" dirty="0"/>
          </a:p>
          <a:p>
            <a:endParaRPr lang="en-CA" dirty="0" smtClean="0"/>
          </a:p>
          <a:p>
            <a:endParaRPr lang="en-CA" dirty="0"/>
          </a:p>
          <a:p>
            <a:pPr marL="146050" indent="0">
              <a:buNone/>
            </a:pPr>
            <a:endParaRPr lang="en-CA" dirty="0" smtClean="0"/>
          </a:p>
          <a:p>
            <a:r>
              <a:rPr lang="en-CA" b="1" dirty="0" smtClean="0"/>
              <a:t>Internal Assessment Grade Boundaries  (IOP + IOC) (15% each—30% total)</a:t>
            </a:r>
          </a:p>
          <a:p>
            <a:endParaRPr lang="en-CA" dirty="0"/>
          </a:p>
          <a:p>
            <a:endParaRPr lang="en-CA" dirty="0" smtClean="0"/>
          </a:p>
          <a:p>
            <a:endParaRPr lang="en-CA" dirty="0"/>
          </a:p>
          <a:p>
            <a:endParaRPr lang="en-CA" dirty="0" smtClean="0"/>
          </a:p>
          <a:p>
            <a:r>
              <a:rPr lang="en-CA" b="1" dirty="0" smtClean="0"/>
              <a:t>Written Assignment Grade Boundaries (25%)</a:t>
            </a:r>
          </a:p>
          <a:p>
            <a:endParaRPr lang="en-CA" dirty="0" smtClean="0"/>
          </a:p>
          <a:p>
            <a:endParaRPr lang="en-CA" dirty="0" smtClean="0"/>
          </a:p>
          <a:p>
            <a:endParaRPr lang="en-CA" dirty="0" smtClean="0"/>
          </a:p>
        </p:txBody>
      </p:sp>
      <p:graphicFrame>
        <p:nvGraphicFramePr>
          <p:cNvPr id="4" name="Table 3"/>
          <p:cNvGraphicFramePr>
            <a:graphicFrameLocks noGrp="1"/>
          </p:cNvGraphicFramePr>
          <p:nvPr>
            <p:extLst>
              <p:ext uri="{D42A27DB-BD31-4B8C-83A1-F6EECF244321}">
                <p14:modId xmlns:p14="http://schemas.microsoft.com/office/powerpoint/2010/main" val="752254199"/>
              </p:ext>
            </p:extLst>
          </p:nvPr>
        </p:nvGraphicFramePr>
        <p:xfrm>
          <a:off x="1547664" y="1779662"/>
          <a:ext cx="6144344" cy="7200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919202"/>
              </a:tblGrid>
              <a:tr h="319023">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401057">
                <a:tc>
                  <a:txBody>
                    <a:bodyPr/>
                    <a:lstStyle/>
                    <a:p>
                      <a:pPr algn="ctr"/>
                      <a:r>
                        <a:rPr lang="en-CA" dirty="0" smtClean="0"/>
                        <a:t>0-17</a:t>
                      </a:r>
                      <a:endParaRPr lang="en-CA" dirty="0"/>
                    </a:p>
                  </a:txBody>
                  <a:tcPr/>
                </a:tc>
                <a:tc>
                  <a:txBody>
                    <a:bodyPr/>
                    <a:lstStyle/>
                    <a:p>
                      <a:pPr algn="ctr"/>
                      <a:r>
                        <a:rPr lang="en-CA" dirty="0" smtClean="0"/>
                        <a:t>18-32</a:t>
                      </a:r>
                      <a:endParaRPr lang="en-CA" dirty="0"/>
                    </a:p>
                  </a:txBody>
                  <a:tcPr/>
                </a:tc>
                <a:tc>
                  <a:txBody>
                    <a:bodyPr/>
                    <a:lstStyle/>
                    <a:p>
                      <a:pPr algn="ctr"/>
                      <a:r>
                        <a:rPr lang="en-CA" dirty="0" smtClean="0"/>
                        <a:t>33-44</a:t>
                      </a:r>
                      <a:endParaRPr lang="en-CA" dirty="0"/>
                    </a:p>
                  </a:txBody>
                  <a:tcPr/>
                </a:tc>
                <a:tc>
                  <a:txBody>
                    <a:bodyPr/>
                    <a:lstStyle/>
                    <a:p>
                      <a:pPr algn="ctr"/>
                      <a:r>
                        <a:rPr lang="en-CA" dirty="0" smtClean="0"/>
                        <a:t>45-56</a:t>
                      </a:r>
                      <a:endParaRPr lang="en-CA" dirty="0"/>
                    </a:p>
                  </a:txBody>
                  <a:tcPr/>
                </a:tc>
                <a:tc>
                  <a:txBody>
                    <a:bodyPr/>
                    <a:lstStyle/>
                    <a:p>
                      <a:pPr algn="ctr"/>
                      <a:r>
                        <a:rPr lang="en-CA" dirty="0" smtClean="0"/>
                        <a:t>57-68</a:t>
                      </a:r>
                      <a:endParaRPr lang="en-CA" dirty="0"/>
                    </a:p>
                  </a:txBody>
                  <a:tcPr/>
                </a:tc>
                <a:tc>
                  <a:txBody>
                    <a:bodyPr/>
                    <a:lstStyle/>
                    <a:p>
                      <a:pPr algn="ctr"/>
                      <a:r>
                        <a:rPr lang="en-CA" dirty="0" smtClean="0"/>
                        <a:t>69-79</a:t>
                      </a:r>
                      <a:endParaRPr lang="en-CA" dirty="0"/>
                    </a:p>
                  </a:txBody>
                  <a:tcPr/>
                </a:tc>
                <a:tc>
                  <a:txBody>
                    <a:bodyPr/>
                    <a:lstStyle/>
                    <a:p>
                      <a:pPr algn="ctr"/>
                      <a:r>
                        <a:rPr lang="en-CA" dirty="0" smtClean="0"/>
                        <a:t>80-100</a:t>
                      </a:r>
                      <a:endParaRPr lang="en-C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35416510"/>
              </p:ext>
            </p:extLst>
          </p:nvPr>
        </p:nvGraphicFramePr>
        <p:xfrm>
          <a:off x="1619672" y="2931790"/>
          <a:ext cx="6095999" cy="7200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600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60040">
                <a:tc>
                  <a:txBody>
                    <a:bodyPr/>
                    <a:lstStyle/>
                    <a:p>
                      <a:pPr algn="ctr"/>
                      <a:r>
                        <a:rPr lang="en-CA" dirty="0" smtClean="0"/>
                        <a:t>0-5</a:t>
                      </a:r>
                      <a:endParaRPr lang="en-CA" dirty="0"/>
                    </a:p>
                  </a:txBody>
                  <a:tcPr/>
                </a:tc>
                <a:tc>
                  <a:txBody>
                    <a:bodyPr/>
                    <a:lstStyle/>
                    <a:p>
                      <a:pPr algn="ctr"/>
                      <a:r>
                        <a:rPr lang="en-CA" dirty="0" smtClean="0"/>
                        <a:t>6-10</a:t>
                      </a:r>
                      <a:endParaRPr lang="en-CA" dirty="0"/>
                    </a:p>
                  </a:txBody>
                  <a:tcPr/>
                </a:tc>
                <a:tc>
                  <a:txBody>
                    <a:bodyPr/>
                    <a:lstStyle/>
                    <a:p>
                      <a:pPr algn="ctr"/>
                      <a:r>
                        <a:rPr lang="en-CA" dirty="0" smtClean="0"/>
                        <a:t>11-13</a:t>
                      </a:r>
                      <a:endParaRPr lang="en-CA" dirty="0"/>
                    </a:p>
                  </a:txBody>
                  <a:tcPr/>
                </a:tc>
                <a:tc>
                  <a:txBody>
                    <a:bodyPr/>
                    <a:lstStyle/>
                    <a:p>
                      <a:pPr algn="ctr"/>
                      <a:r>
                        <a:rPr lang="en-CA" dirty="0" smtClean="0"/>
                        <a:t>14-17</a:t>
                      </a:r>
                      <a:endParaRPr lang="en-CA" dirty="0"/>
                    </a:p>
                  </a:txBody>
                  <a:tcPr/>
                </a:tc>
                <a:tc>
                  <a:txBody>
                    <a:bodyPr/>
                    <a:lstStyle/>
                    <a:p>
                      <a:pPr algn="ctr"/>
                      <a:r>
                        <a:rPr lang="en-CA" dirty="0" smtClean="0"/>
                        <a:t>18-21</a:t>
                      </a:r>
                      <a:endParaRPr lang="en-CA" dirty="0"/>
                    </a:p>
                  </a:txBody>
                  <a:tcPr/>
                </a:tc>
                <a:tc>
                  <a:txBody>
                    <a:bodyPr/>
                    <a:lstStyle/>
                    <a:p>
                      <a:pPr algn="ctr"/>
                      <a:r>
                        <a:rPr lang="en-CA" dirty="0" smtClean="0"/>
                        <a:t>22-25</a:t>
                      </a:r>
                      <a:endParaRPr lang="en-CA" dirty="0"/>
                    </a:p>
                  </a:txBody>
                  <a:tcPr/>
                </a:tc>
                <a:tc>
                  <a:txBody>
                    <a:bodyPr/>
                    <a:lstStyle/>
                    <a:p>
                      <a:pPr algn="ctr"/>
                      <a:r>
                        <a:rPr lang="en-CA" dirty="0" smtClean="0"/>
                        <a:t>26-30</a:t>
                      </a:r>
                      <a:endParaRPr lang="en-CA"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53041564"/>
              </p:ext>
            </p:extLst>
          </p:nvPr>
        </p:nvGraphicFramePr>
        <p:xfrm>
          <a:off x="1619672" y="4155926"/>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0-6</a:t>
                      </a:r>
                      <a:endParaRPr lang="en-CA" dirty="0"/>
                    </a:p>
                  </a:txBody>
                  <a:tcPr/>
                </a:tc>
                <a:tc>
                  <a:txBody>
                    <a:bodyPr/>
                    <a:lstStyle/>
                    <a:p>
                      <a:pPr algn="ctr"/>
                      <a:r>
                        <a:rPr lang="en-CA" dirty="0" smtClean="0"/>
                        <a:t>7-9</a:t>
                      </a:r>
                      <a:endParaRPr lang="en-CA" dirty="0"/>
                    </a:p>
                  </a:txBody>
                  <a:tcPr/>
                </a:tc>
                <a:tc>
                  <a:txBody>
                    <a:bodyPr/>
                    <a:lstStyle/>
                    <a:p>
                      <a:pPr algn="ctr"/>
                      <a:r>
                        <a:rPr lang="en-CA" dirty="0" smtClean="0"/>
                        <a:t>10-12</a:t>
                      </a:r>
                      <a:endParaRPr lang="en-CA" dirty="0"/>
                    </a:p>
                  </a:txBody>
                  <a:tcPr/>
                </a:tc>
                <a:tc>
                  <a:txBody>
                    <a:bodyPr/>
                    <a:lstStyle/>
                    <a:p>
                      <a:pPr algn="ctr"/>
                      <a:r>
                        <a:rPr lang="en-CA" dirty="0" smtClean="0"/>
                        <a:t>13-15</a:t>
                      </a:r>
                      <a:endParaRPr lang="en-CA" dirty="0"/>
                    </a:p>
                  </a:txBody>
                  <a:tcPr/>
                </a:tc>
                <a:tc>
                  <a:txBody>
                    <a:bodyPr/>
                    <a:lstStyle/>
                    <a:p>
                      <a:pPr algn="ctr"/>
                      <a:r>
                        <a:rPr lang="en-CA" dirty="0" smtClean="0"/>
                        <a:t>16-18</a:t>
                      </a:r>
                      <a:endParaRPr lang="en-CA" dirty="0"/>
                    </a:p>
                  </a:txBody>
                  <a:tcPr/>
                </a:tc>
                <a:tc>
                  <a:txBody>
                    <a:bodyPr/>
                    <a:lstStyle/>
                    <a:p>
                      <a:pPr algn="ctr"/>
                      <a:r>
                        <a:rPr lang="en-CA" dirty="0" smtClean="0"/>
                        <a:t>19-20</a:t>
                      </a:r>
                      <a:endParaRPr lang="en-CA" dirty="0"/>
                    </a:p>
                  </a:txBody>
                  <a:tcPr/>
                </a:tc>
                <a:tc>
                  <a:txBody>
                    <a:bodyPr/>
                    <a:lstStyle/>
                    <a:p>
                      <a:pPr algn="ctr"/>
                      <a:r>
                        <a:rPr lang="en-CA" dirty="0" smtClean="0"/>
                        <a:t>21-25</a:t>
                      </a:r>
                      <a:endParaRPr lang="en-CA" dirty="0"/>
                    </a:p>
                  </a:txBody>
                  <a:tcPr/>
                </a:tc>
              </a:tr>
            </a:tbl>
          </a:graphicData>
        </a:graphic>
      </p:graphicFrame>
    </p:spTree>
    <p:extLst>
      <p:ext uri="{BB962C8B-B14F-4D97-AF65-F5344CB8AC3E}">
        <p14:creationId xmlns:p14="http://schemas.microsoft.com/office/powerpoint/2010/main" val="295968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English Grade Boundaries Cont.</a:t>
            </a:r>
            <a:endParaRPr lang="en-CA" dirty="0"/>
          </a:p>
        </p:txBody>
      </p:sp>
      <p:sp>
        <p:nvSpPr>
          <p:cNvPr id="3" name="Text Placeholder 2"/>
          <p:cNvSpPr>
            <a:spLocks noGrp="1"/>
          </p:cNvSpPr>
          <p:nvPr>
            <p:ph type="body" idx="1"/>
          </p:nvPr>
        </p:nvSpPr>
        <p:spPr/>
        <p:txBody>
          <a:bodyPr/>
          <a:lstStyle/>
          <a:p>
            <a:r>
              <a:rPr lang="en-CA" b="1" dirty="0" smtClean="0"/>
              <a:t>Paper One Grade Boundaries  (20%)</a:t>
            </a:r>
          </a:p>
          <a:p>
            <a:endParaRPr lang="en-CA" dirty="0"/>
          </a:p>
          <a:p>
            <a:endParaRPr lang="en-CA" dirty="0" smtClean="0"/>
          </a:p>
          <a:p>
            <a:endParaRPr lang="en-CA" dirty="0"/>
          </a:p>
          <a:p>
            <a:endParaRPr lang="en-CA" dirty="0" smtClean="0"/>
          </a:p>
          <a:p>
            <a:r>
              <a:rPr lang="en-CA" b="1" dirty="0" smtClean="0"/>
              <a:t>Paper Two Grade Boundaries (25%)</a:t>
            </a:r>
            <a:endParaRPr lang="en-CA" dirty="0" smtClean="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390005721"/>
              </p:ext>
            </p:extLst>
          </p:nvPr>
        </p:nvGraphicFramePr>
        <p:xfrm>
          <a:off x="1547664" y="2427734"/>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0-3</a:t>
                      </a:r>
                      <a:endParaRPr lang="en-CA" dirty="0"/>
                    </a:p>
                  </a:txBody>
                  <a:tcPr/>
                </a:tc>
                <a:tc>
                  <a:txBody>
                    <a:bodyPr/>
                    <a:lstStyle/>
                    <a:p>
                      <a:pPr algn="ctr"/>
                      <a:r>
                        <a:rPr lang="en-CA" dirty="0" smtClean="0"/>
                        <a:t>4-6</a:t>
                      </a:r>
                      <a:endParaRPr lang="en-CA" dirty="0"/>
                    </a:p>
                  </a:txBody>
                  <a:tcPr/>
                </a:tc>
                <a:tc>
                  <a:txBody>
                    <a:bodyPr/>
                    <a:lstStyle/>
                    <a:p>
                      <a:pPr algn="ctr"/>
                      <a:r>
                        <a:rPr lang="en-CA" dirty="0" smtClean="0"/>
                        <a:t>7-8</a:t>
                      </a:r>
                      <a:endParaRPr lang="en-CA" dirty="0"/>
                    </a:p>
                  </a:txBody>
                  <a:tcPr/>
                </a:tc>
                <a:tc>
                  <a:txBody>
                    <a:bodyPr/>
                    <a:lstStyle/>
                    <a:p>
                      <a:pPr algn="ctr"/>
                      <a:r>
                        <a:rPr lang="en-CA" dirty="0" smtClean="0"/>
                        <a:t>9-11</a:t>
                      </a:r>
                      <a:endParaRPr lang="en-CA" dirty="0"/>
                    </a:p>
                  </a:txBody>
                  <a:tcPr/>
                </a:tc>
                <a:tc>
                  <a:txBody>
                    <a:bodyPr/>
                    <a:lstStyle/>
                    <a:p>
                      <a:pPr algn="ctr"/>
                      <a:r>
                        <a:rPr lang="en-CA" dirty="0" smtClean="0"/>
                        <a:t>12-13</a:t>
                      </a:r>
                      <a:endParaRPr lang="en-CA" dirty="0"/>
                    </a:p>
                  </a:txBody>
                  <a:tcPr/>
                </a:tc>
                <a:tc>
                  <a:txBody>
                    <a:bodyPr/>
                    <a:lstStyle/>
                    <a:p>
                      <a:pPr algn="ctr"/>
                      <a:r>
                        <a:rPr lang="en-CA" dirty="0" smtClean="0"/>
                        <a:t>14-16</a:t>
                      </a:r>
                      <a:endParaRPr lang="en-CA" dirty="0"/>
                    </a:p>
                  </a:txBody>
                  <a:tcPr/>
                </a:tc>
                <a:tc>
                  <a:txBody>
                    <a:bodyPr/>
                    <a:lstStyle/>
                    <a:p>
                      <a:pPr algn="ctr"/>
                      <a:r>
                        <a:rPr lang="en-CA" dirty="0" smtClean="0"/>
                        <a:t>17-20</a:t>
                      </a:r>
                      <a:endParaRPr lang="en-C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13797517"/>
              </p:ext>
            </p:extLst>
          </p:nvPr>
        </p:nvGraphicFramePr>
        <p:xfrm>
          <a:off x="1547664" y="3579862"/>
          <a:ext cx="6095999" cy="741680"/>
        </p:xfrm>
        <a:graphic>
          <a:graphicData uri="http://schemas.openxmlformats.org/drawingml/2006/table">
            <a:tbl>
              <a:tblPr firstRow="1" bandRow="1">
                <a:tableStyleId>{53E7EF72-70FB-4A13-93A1-A958F7838835}</a:tableStyleId>
              </a:tblPr>
              <a:tblGrid>
                <a:gridCol w="870857"/>
                <a:gridCol w="870857"/>
                <a:gridCol w="870857"/>
                <a:gridCol w="870857"/>
                <a:gridCol w="870857"/>
                <a:gridCol w="870857"/>
                <a:gridCol w="870857"/>
              </a:tblGrid>
              <a:tr h="370840">
                <a:tc>
                  <a:txBody>
                    <a:bodyPr/>
                    <a:lstStyle/>
                    <a:p>
                      <a:pPr algn="ctr"/>
                      <a:r>
                        <a:rPr lang="en-CA" dirty="0" smtClean="0"/>
                        <a:t>1</a:t>
                      </a:r>
                      <a:endParaRPr lang="en-CA"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algn="ctr"/>
                      <a:r>
                        <a:rPr lang="en-CA" dirty="0" smtClean="0"/>
                        <a:t>4</a:t>
                      </a:r>
                      <a:endParaRPr lang="en-CA" dirty="0"/>
                    </a:p>
                  </a:txBody>
                  <a:tcPr/>
                </a:tc>
                <a:tc>
                  <a:txBody>
                    <a:bodyPr/>
                    <a:lstStyle/>
                    <a:p>
                      <a:pPr algn="ctr"/>
                      <a:r>
                        <a:rPr lang="en-CA" dirty="0" smtClean="0"/>
                        <a:t>5</a:t>
                      </a:r>
                      <a:endParaRPr lang="en-CA" dirty="0"/>
                    </a:p>
                  </a:txBody>
                  <a:tcPr/>
                </a:tc>
                <a:tc>
                  <a:txBody>
                    <a:bodyPr/>
                    <a:lstStyle/>
                    <a:p>
                      <a:pPr algn="ctr"/>
                      <a:r>
                        <a:rPr lang="en-CA" dirty="0" smtClean="0"/>
                        <a:t>6</a:t>
                      </a:r>
                      <a:endParaRPr lang="en-CA" dirty="0"/>
                    </a:p>
                  </a:txBody>
                  <a:tcPr/>
                </a:tc>
                <a:tc>
                  <a:txBody>
                    <a:bodyPr/>
                    <a:lstStyle/>
                    <a:p>
                      <a:pPr algn="ctr"/>
                      <a:r>
                        <a:rPr lang="en-CA" dirty="0" smtClean="0"/>
                        <a:t>7</a:t>
                      </a:r>
                      <a:endParaRPr lang="en-CA" dirty="0"/>
                    </a:p>
                  </a:txBody>
                  <a:tcPr/>
                </a:tc>
              </a:tr>
              <a:tr h="370840">
                <a:tc>
                  <a:txBody>
                    <a:bodyPr/>
                    <a:lstStyle/>
                    <a:p>
                      <a:pPr algn="ctr"/>
                      <a:r>
                        <a:rPr lang="en-CA" dirty="0" smtClean="0"/>
                        <a:t>0-3</a:t>
                      </a:r>
                      <a:endParaRPr lang="en-CA" dirty="0"/>
                    </a:p>
                  </a:txBody>
                  <a:tcPr/>
                </a:tc>
                <a:tc>
                  <a:txBody>
                    <a:bodyPr/>
                    <a:lstStyle/>
                    <a:p>
                      <a:pPr algn="ctr"/>
                      <a:r>
                        <a:rPr lang="en-CA" dirty="0" smtClean="0"/>
                        <a:t>4-7</a:t>
                      </a:r>
                      <a:endParaRPr lang="en-CA" dirty="0"/>
                    </a:p>
                  </a:txBody>
                  <a:tcPr/>
                </a:tc>
                <a:tc>
                  <a:txBody>
                    <a:bodyPr/>
                    <a:lstStyle/>
                    <a:p>
                      <a:pPr algn="ctr"/>
                      <a:r>
                        <a:rPr lang="en-CA" dirty="0" smtClean="0"/>
                        <a:t>8-11</a:t>
                      </a:r>
                      <a:endParaRPr lang="en-CA" dirty="0"/>
                    </a:p>
                  </a:txBody>
                  <a:tcPr/>
                </a:tc>
                <a:tc>
                  <a:txBody>
                    <a:bodyPr/>
                    <a:lstStyle/>
                    <a:p>
                      <a:pPr algn="ctr"/>
                      <a:r>
                        <a:rPr lang="en-CA" dirty="0" smtClean="0"/>
                        <a:t>12-13</a:t>
                      </a:r>
                      <a:endParaRPr lang="en-CA" dirty="0"/>
                    </a:p>
                  </a:txBody>
                  <a:tcPr/>
                </a:tc>
                <a:tc>
                  <a:txBody>
                    <a:bodyPr/>
                    <a:lstStyle/>
                    <a:p>
                      <a:pPr algn="ctr"/>
                      <a:r>
                        <a:rPr lang="en-CA" dirty="0" smtClean="0"/>
                        <a:t>14-16</a:t>
                      </a:r>
                      <a:endParaRPr lang="en-CA" dirty="0"/>
                    </a:p>
                  </a:txBody>
                  <a:tcPr/>
                </a:tc>
                <a:tc>
                  <a:txBody>
                    <a:bodyPr/>
                    <a:lstStyle/>
                    <a:p>
                      <a:pPr algn="ctr"/>
                      <a:r>
                        <a:rPr lang="en-CA" dirty="0" smtClean="0"/>
                        <a:t>17-18</a:t>
                      </a:r>
                      <a:endParaRPr lang="en-CA" dirty="0"/>
                    </a:p>
                  </a:txBody>
                  <a:tcPr/>
                </a:tc>
                <a:tc>
                  <a:txBody>
                    <a:bodyPr/>
                    <a:lstStyle/>
                    <a:p>
                      <a:pPr algn="ctr"/>
                      <a:r>
                        <a:rPr lang="en-CA" dirty="0" smtClean="0"/>
                        <a:t>19-25</a:t>
                      </a:r>
                      <a:endParaRPr lang="en-CA" dirty="0"/>
                    </a:p>
                  </a:txBody>
                  <a:tcPr/>
                </a:tc>
              </a:tr>
            </a:tbl>
          </a:graphicData>
        </a:graphic>
      </p:graphicFrame>
    </p:spTree>
    <p:extLst>
      <p:ext uri="{BB962C8B-B14F-4D97-AF65-F5344CB8AC3E}">
        <p14:creationId xmlns:p14="http://schemas.microsoft.com/office/powerpoint/2010/main" val="1926926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 IB Examination Schedule</a:t>
            </a:r>
            <a:endParaRPr/>
          </a:p>
        </p:txBody>
      </p:sp>
      <p:sp>
        <p:nvSpPr>
          <p:cNvPr id="340" name="Google Shape;340;p23"/>
          <p:cNvSpPr txBox="1">
            <a:spLocks noGrp="1"/>
          </p:cNvSpPr>
          <p:nvPr>
            <p:ph type="body" idx="1"/>
          </p:nvPr>
        </p:nvSpPr>
        <p:spPr>
          <a:xfrm>
            <a:off x="1303800" y="1213325"/>
            <a:ext cx="7030500" cy="3540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dirty="0"/>
              <a:t>The General May IB Exam Schedule is posted on our website and has been since June 2018</a:t>
            </a:r>
            <a:r>
              <a:rPr lang="en" sz="1400" dirty="0" smtClean="0"/>
              <a:t>.</a:t>
            </a:r>
          </a:p>
          <a:p>
            <a:pPr marL="457200" lvl="0" indent="-317500" algn="l" rtl="0">
              <a:spcBef>
                <a:spcPts val="0"/>
              </a:spcBef>
              <a:spcAft>
                <a:spcPts val="0"/>
              </a:spcAft>
              <a:buSzPts val="1400"/>
              <a:buChar char="●"/>
            </a:pPr>
            <a:r>
              <a:rPr lang="en" sz="1400" dirty="0" smtClean="0"/>
              <a:t>In “IB-Speak”, Exams are known as “Papers”.</a:t>
            </a:r>
            <a:endParaRPr sz="1400" dirty="0"/>
          </a:p>
          <a:p>
            <a:pPr marL="457200" lvl="0" indent="-317500" algn="l" rtl="0">
              <a:spcBef>
                <a:spcPts val="0"/>
              </a:spcBef>
              <a:spcAft>
                <a:spcPts val="0"/>
              </a:spcAft>
              <a:buSzPts val="1400"/>
              <a:buChar char="●"/>
            </a:pPr>
            <a:r>
              <a:rPr lang="en" sz="1400" dirty="0"/>
              <a:t>A more specific IB Exam Schedule will be posted AND given to students in early April. An </a:t>
            </a:r>
            <a:r>
              <a:rPr lang="en" sz="1400" dirty="0" smtClean="0"/>
              <a:t>assembly (April 8) </a:t>
            </a:r>
            <a:r>
              <a:rPr lang="en" sz="1400" dirty="0"/>
              <a:t>is held to go over all rules of conduct for exams. Students must write the </a:t>
            </a:r>
            <a:r>
              <a:rPr lang="en" sz="1400" dirty="0" smtClean="0"/>
              <a:t>exams </a:t>
            </a:r>
            <a:r>
              <a:rPr lang="en" sz="1400" dirty="0"/>
              <a:t>on the </a:t>
            </a:r>
            <a:r>
              <a:rPr lang="en" sz="1400" dirty="0" smtClean="0"/>
              <a:t>dates </a:t>
            </a:r>
            <a:r>
              <a:rPr lang="en" sz="1400" dirty="0"/>
              <a:t>and at the </a:t>
            </a:r>
            <a:r>
              <a:rPr lang="en" sz="1400" dirty="0" smtClean="0"/>
              <a:t>times </a:t>
            </a:r>
            <a:r>
              <a:rPr lang="en" sz="1400" dirty="0"/>
              <a:t>scheduled. There are no exceptions</a:t>
            </a:r>
            <a:r>
              <a:rPr lang="en" sz="1400" dirty="0" smtClean="0"/>
              <a:t>. There are no “make up” exams.</a:t>
            </a:r>
            <a:endParaRPr sz="1400" dirty="0"/>
          </a:p>
          <a:p>
            <a:pPr marL="457200" lvl="0" indent="-317500" algn="l" rtl="0">
              <a:spcBef>
                <a:spcPts val="0"/>
              </a:spcBef>
              <a:spcAft>
                <a:spcPts val="0"/>
              </a:spcAft>
              <a:buSzPts val="1400"/>
              <a:buChar char="●"/>
            </a:pPr>
            <a:r>
              <a:rPr lang="en" sz="1400" b="1" dirty="0"/>
              <a:t>Please Note:  IB Physics students (this year) </a:t>
            </a:r>
            <a:r>
              <a:rPr lang="en" sz="1400" dirty="0"/>
              <a:t>have an exam the morning of Victoria Day (1 hour).  Transportation must be arranged by the student.</a:t>
            </a:r>
            <a:endParaRPr sz="1400" dirty="0"/>
          </a:p>
          <a:p>
            <a:pPr marL="457200" lvl="0" indent="-317500" algn="l" rtl="0">
              <a:spcBef>
                <a:spcPts val="0"/>
              </a:spcBef>
              <a:spcAft>
                <a:spcPts val="0"/>
              </a:spcAft>
              <a:buSzPts val="1400"/>
              <a:buChar char="●"/>
            </a:pPr>
            <a:r>
              <a:rPr lang="en" sz="1400" dirty="0"/>
              <a:t>Students are excused from classes the day before their exam to study and the day of their exam.  Students do not need to attend any of their classes on exam days and parents do not need to call in.  Partial </a:t>
            </a:r>
            <a:r>
              <a:rPr lang="en" sz="1400" dirty="0" smtClean="0"/>
              <a:t>students MAY </a:t>
            </a:r>
            <a:r>
              <a:rPr lang="en" sz="1400" dirty="0"/>
              <a:t>wish to attend their Ontario classes, but they are not required to and should speak to their teachers well in advance if they are not attending.</a:t>
            </a:r>
            <a:endParaRPr sz="1400" dirty="0"/>
          </a:p>
          <a:p>
            <a:pPr marL="457200" lvl="0" indent="-317500" algn="l" rtl="0">
              <a:spcBef>
                <a:spcPts val="0"/>
              </a:spcBef>
              <a:spcAft>
                <a:spcPts val="0"/>
              </a:spcAft>
              <a:buSzPts val="1400"/>
              <a:buChar char="●"/>
            </a:pPr>
            <a:r>
              <a:rPr lang="en" sz="1400" dirty="0"/>
              <a:t>TOK classes are cancelled during IB exams for Grade 11 students.</a:t>
            </a:r>
            <a:endParaRPr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Examination Results</a:t>
            </a:r>
            <a:endParaRPr/>
          </a:p>
        </p:txBody>
      </p:sp>
      <p:sp>
        <p:nvSpPr>
          <p:cNvPr id="346" name="Google Shape;346;p24"/>
          <p:cNvSpPr txBox="1">
            <a:spLocks noGrp="1"/>
          </p:cNvSpPr>
          <p:nvPr>
            <p:ph type="body" idx="1"/>
          </p:nvPr>
        </p:nvSpPr>
        <p:spPr>
          <a:xfrm>
            <a:off x="1303800" y="1235375"/>
            <a:ext cx="7030500" cy="329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dirty="0"/>
              <a:t>Are issued in early July by IB</a:t>
            </a:r>
            <a:endParaRPr sz="1600" dirty="0"/>
          </a:p>
          <a:p>
            <a:pPr marL="457200" lvl="0" indent="-330200" algn="l" rtl="0">
              <a:spcBef>
                <a:spcPts val="0"/>
              </a:spcBef>
              <a:spcAft>
                <a:spcPts val="0"/>
              </a:spcAft>
              <a:buSzPts val="1600"/>
              <a:buChar char="●"/>
            </a:pPr>
            <a:r>
              <a:rPr lang="en" sz="1600" dirty="0"/>
              <a:t>Students must achieve a MINIMUM of 24 points to receive the IB Diploma. Students who do not achieve 24 points will still graduate with an Ontario Diploma and IB Certificates in the subjects they completed successfully.</a:t>
            </a:r>
            <a:endParaRPr sz="1600" dirty="0"/>
          </a:p>
          <a:p>
            <a:pPr marL="457200" lvl="0" indent="-330200" algn="l" rtl="0">
              <a:spcBef>
                <a:spcPts val="0"/>
              </a:spcBef>
              <a:spcAft>
                <a:spcPts val="0"/>
              </a:spcAft>
              <a:buSzPts val="1600"/>
              <a:buChar char="●"/>
            </a:pPr>
            <a:r>
              <a:rPr lang="en" sz="1600" dirty="0"/>
              <a:t>In addition to 24 total points, students must earn a minimum of 12 points in any combination in their HL classes as well.  (eg. English 5, Psychology 4, Biology 3 = 12 points)</a:t>
            </a:r>
            <a:endParaRPr sz="1600" dirty="0"/>
          </a:p>
          <a:p>
            <a:pPr marL="457200" lvl="0" indent="-330200" algn="l" rtl="0">
              <a:spcBef>
                <a:spcPts val="0"/>
              </a:spcBef>
              <a:spcAft>
                <a:spcPts val="0"/>
              </a:spcAft>
              <a:buSzPts val="1600"/>
              <a:buChar char="●"/>
            </a:pPr>
            <a:r>
              <a:rPr lang="en" sz="1600" dirty="0"/>
              <a:t>EUR = Enquiry Upon Results  $$$$$ </a:t>
            </a:r>
            <a:endParaRPr sz="1600" dirty="0"/>
          </a:p>
          <a:p>
            <a:pPr marL="457200" lvl="0" indent="-330200" algn="l" rtl="0">
              <a:spcBef>
                <a:spcPts val="0"/>
              </a:spcBef>
              <a:spcAft>
                <a:spcPts val="0"/>
              </a:spcAft>
              <a:buSzPts val="1600"/>
              <a:buChar char="●"/>
            </a:pPr>
            <a:r>
              <a:rPr lang="en" sz="1600" dirty="0"/>
              <a:t>Permission form for an EUR must be signed and payment received before CHCI will begin the process (deadline Sept 15). </a:t>
            </a:r>
            <a:r>
              <a:rPr lang="en" sz="1600" dirty="0" smtClean="0"/>
              <a:t>EURs are </a:t>
            </a:r>
            <a:r>
              <a:rPr lang="en" sz="1600" dirty="0"/>
              <a:t>usually not </a:t>
            </a:r>
            <a:r>
              <a:rPr lang="en" sz="1600" dirty="0" smtClean="0"/>
              <a:t>successful, in our experience.</a:t>
            </a:r>
            <a:endParaRP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8752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IB Assessments and May Exams</a:t>
            </a:r>
            <a:endParaRPr/>
          </a:p>
        </p:txBody>
      </p:sp>
      <p:sp>
        <p:nvSpPr>
          <p:cNvPr id="284" name="Google Shape;284;p14"/>
          <p:cNvSpPr txBox="1">
            <a:spLocks noGrp="1"/>
          </p:cNvSpPr>
          <p:nvPr>
            <p:ph type="body" idx="1"/>
          </p:nvPr>
        </p:nvSpPr>
        <p:spPr>
          <a:xfrm>
            <a:off x="1303800" y="1378775"/>
            <a:ext cx="7030500" cy="3153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Students in Grades 9 and 10 do not have any “special” IB Assessments--their class assignments are modelled on IB assessments so they can practice.</a:t>
            </a:r>
            <a:endParaRPr sz="1800" dirty="0"/>
          </a:p>
          <a:p>
            <a:pPr marL="457200" lvl="0" indent="-342900" algn="l" rtl="0">
              <a:spcBef>
                <a:spcPts val="0"/>
              </a:spcBef>
              <a:spcAft>
                <a:spcPts val="0"/>
              </a:spcAft>
              <a:buSzPts val="1800"/>
              <a:buChar char="●"/>
            </a:pPr>
            <a:r>
              <a:rPr lang="en" sz="1800" dirty="0"/>
              <a:t>They write Ontario Examinations in January and June each year</a:t>
            </a:r>
            <a:endParaRPr sz="1800" dirty="0"/>
          </a:p>
          <a:p>
            <a:pPr marL="457200" lvl="0" indent="-342900" algn="l" rtl="0">
              <a:spcBef>
                <a:spcPts val="0"/>
              </a:spcBef>
              <a:spcAft>
                <a:spcPts val="0"/>
              </a:spcAft>
              <a:buSzPts val="1800"/>
              <a:buChar char="●"/>
            </a:pPr>
            <a:r>
              <a:rPr lang="en" sz="1800" dirty="0"/>
              <a:t>The </a:t>
            </a:r>
            <a:r>
              <a:rPr lang="en" sz="1800" dirty="0" smtClean="0"/>
              <a:t>January and June </a:t>
            </a:r>
            <a:r>
              <a:rPr lang="en" sz="1800" dirty="0"/>
              <a:t>Examination </a:t>
            </a:r>
            <a:r>
              <a:rPr lang="en" sz="1800" dirty="0" smtClean="0"/>
              <a:t>Schedules will be </a:t>
            </a:r>
            <a:r>
              <a:rPr lang="en" sz="1800" dirty="0"/>
              <a:t>posted on our website </a:t>
            </a:r>
            <a:r>
              <a:rPr lang="en" sz="1800" dirty="0" smtClean="0"/>
              <a:t>a few weeks before the end of each semester</a:t>
            </a:r>
            <a:endParaRPr sz="1800" dirty="0"/>
          </a:p>
          <a:p>
            <a:pPr marL="457200" lvl="0" indent="-342900" algn="l" rtl="0">
              <a:spcBef>
                <a:spcPts val="0"/>
              </a:spcBef>
              <a:spcAft>
                <a:spcPts val="0"/>
              </a:spcAft>
              <a:buSzPts val="1800"/>
              <a:buChar char="●"/>
            </a:pPr>
            <a:r>
              <a:rPr lang="en" sz="1800" dirty="0"/>
              <a:t>Students will also receive a paper copy of the schedule in their home room class</a:t>
            </a:r>
            <a:endParaRP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800" y="598575"/>
            <a:ext cx="7030500" cy="533015"/>
          </a:xfrm>
        </p:spPr>
        <p:txBody>
          <a:bodyPr/>
          <a:lstStyle/>
          <a:p>
            <a:r>
              <a:rPr lang="en-CA" dirty="0" smtClean="0"/>
              <a:t>IB Examination Prep</a:t>
            </a:r>
            <a:endParaRPr lang="en-CA" dirty="0"/>
          </a:p>
        </p:txBody>
      </p:sp>
      <p:sp>
        <p:nvSpPr>
          <p:cNvPr id="3" name="Text Placeholder 2"/>
          <p:cNvSpPr>
            <a:spLocks noGrp="1"/>
          </p:cNvSpPr>
          <p:nvPr>
            <p:ph type="body" idx="1"/>
          </p:nvPr>
        </p:nvSpPr>
        <p:spPr>
          <a:xfrm>
            <a:off x="1303800" y="1203598"/>
            <a:ext cx="7030500" cy="3328052"/>
          </a:xfrm>
        </p:spPr>
        <p:txBody>
          <a:bodyPr/>
          <a:lstStyle/>
          <a:p>
            <a:r>
              <a:rPr lang="en-CA" sz="1800" dirty="0" smtClean="0"/>
              <a:t>Each subject teacher will use old IB Examinations to provide students with exam practice</a:t>
            </a:r>
          </a:p>
          <a:p>
            <a:r>
              <a:rPr lang="en-CA" sz="1800" dirty="0" smtClean="0"/>
              <a:t>All exams come with mark schemes that teachers have access to</a:t>
            </a:r>
          </a:p>
          <a:p>
            <a:r>
              <a:rPr lang="en-CA" sz="1800" dirty="0" smtClean="0"/>
              <a:t>Teachers will use their own review activities as well</a:t>
            </a:r>
          </a:p>
          <a:p>
            <a:r>
              <a:rPr lang="en-CA" sz="1800" dirty="0" smtClean="0"/>
              <a:t>Most review begins in mid-April and continues until Friday May 3</a:t>
            </a:r>
            <a:r>
              <a:rPr lang="en-CA" sz="1800" baseline="30000" dirty="0" smtClean="0"/>
              <a:t>rd</a:t>
            </a:r>
            <a:endParaRPr lang="en-CA" sz="1800" dirty="0" smtClean="0"/>
          </a:p>
          <a:p>
            <a:r>
              <a:rPr lang="en-CA" sz="1800" dirty="0" smtClean="0"/>
              <a:t>IB students are excused from classes the day before an exam and the day of an exam (exception—if an exam is on a Monday, the student is not excused Friday before)</a:t>
            </a:r>
          </a:p>
        </p:txBody>
      </p:sp>
    </p:spTree>
    <p:extLst>
      <p:ext uri="{BB962C8B-B14F-4D97-AF65-F5344CB8AC3E}">
        <p14:creationId xmlns:p14="http://schemas.microsoft.com/office/powerpoint/2010/main" val="3174095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800" y="598575"/>
            <a:ext cx="7030500" cy="605023"/>
          </a:xfrm>
        </p:spPr>
        <p:txBody>
          <a:bodyPr/>
          <a:lstStyle/>
          <a:p>
            <a:r>
              <a:rPr lang="en-CA" dirty="0" smtClean="0"/>
              <a:t>IB Exams and Attendance</a:t>
            </a:r>
            <a:endParaRPr lang="en-CA" dirty="0"/>
          </a:p>
        </p:txBody>
      </p:sp>
      <p:sp>
        <p:nvSpPr>
          <p:cNvPr id="3" name="Text Placeholder 2"/>
          <p:cNvSpPr>
            <a:spLocks noGrp="1"/>
          </p:cNvSpPr>
          <p:nvPr>
            <p:ph type="body" idx="1"/>
          </p:nvPr>
        </p:nvSpPr>
        <p:spPr>
          <a:xfrm>
            <a:off x="1303800" y="1347614"/>
            <a:ext cx="7030500" cy="3184036"/>
          </a:xfrm>
        </p:spPr>
        <p:txBody>
          <a:bodyPr/>
          <a:lstStyle/>
          <a:p>
            <a:r>
              <a:rPr lang="en-CA" dirty="0"/>
              <a:t>Students must attend their </a:t>
            </a:r>
            <a:r>
              <a:rPr lang="en-CA" smtClean="0"/>
              <a:t>classes in the weeks </a:t>
            </a:r>
            <a:r>
              <a:rPr lang="en-CA" dirty="0"/>
              <a:t>before and after IB exams—IB and Ontario credits are determined by the number of hours in class; if a student continually misses classes, it is a challenge to meet those required hours</a:t>
            </a:r>
            <a:r>
              <a:rPr lang="en-CA" dirty="0" smtClean="0"/>
              <a:t>. No students should be missing classes prior to May to “study”. </a:t>
            </a:r>
            <a:r>
              <a:rPr lang="en-CA" b="1" dirty="0" smtClean="0"/>
              <a:t>The best review is attending class.</a:t>
            </a:r>
            <a:endParaRPr lang="en-CA" b="1" dirty="0"/>
          </a:p>
          <a:p>
            <a:r>
              <a:rPr lang="en-CA" dirty="0"/>
              <a:t>Teachers use their professional judgement to determine where within the level a student falls—Students who are absent may find their mark at the bottom of a </a:t>
            </a:r>
            <a:r>
              <a:rPr lang="en-CA" dirty="0" err="1"/>
              <a:t>markband</a:t>
            </a:r>
            <a:r>
              <a:rPr lang="en-CA" dirty="0" smtClean="0"/>
              <a:t>.</a:t>
            </a:r>
          </a:p>
          <a:p>
            <a:r>
              <a:rPr lang="en-CA" dirty="0" smtClean="0"/>
              <a:t>If a student misses 15 consecutive days, we must withdraw from classes.</a:t>
            </a:r>
          </a:p>
          <a:p>
            <a:r>
              <a:rPr lang="en-CA" dirty="0" smtClean="0"/>
              <a:t>We do plan lessons that are both fun and challenging for the students—There are 18 classes in June—Washington Trip, field trips, Ground Water Festival, </a:t>
            </a:r>
            <a:r>
              <a:rPr lang="en-CA" dirty="0" err="1" smtClean="0"/>
              <a:t>Junefest</a:t>
            </a:r>
            <a:r>
              <a:rPr lang="en-CA" dirty="0" smtClean="0"/>
              <a:t>, 50</a:t>
            </a:r>
            <a:r>
              <a:rPr lang="en-CA" baseline="30000" dirty="0" smtClean="0"/>
              <a:t>th</a:t>
            </a:r>
            <a:r>
              <a:rPr lang="en-CA" dirty="0" smtClean="0"/>
              <a:t> Anniversary, Grad Assembly.</a:t>
            </a:r>
            <a:endParaRPr lang="en-CA" dirty="0"/>
          </a:p>
          <a:p>
            <a:r>
              <a:rPr lang="en-CA" dirty="0"/>
              <a:t>Attendance must continue after IB exams.  At CHCI we are very fortunate that IB students are not given June Ontario exams.  We would like to keep it that </a:t>
            </a:r>
            <a:r>
              <a:rPr lang="en-CA" dirty="0" smtClean="0"/>
              <a:t>way. Students often find the month of June a pleasant break from the norm.</a:t>
            </a:r>
            <a:endParaRPr lang="en-CA" dirty="0"/>
          </a:p>
        </p:txBody>
      </p:sp>
    </p:spTree>
    <p:extLst>
      <p:ext uri="{BB962C8B-B14F-4D97-AF65-F5344CB8AC3E}">
        <p14:creationId xmlns:p14="http://schemas.microsoft.com/office/powerpoint/2010/main" val="85987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Summative Days</a:t>
            </a:r>
            <a:endParaRPr/>
          </a:p>
        </p:txBody>
      </p:sp>
      <p:sp>
        <p:nvSpPr>
          <p:cNvPr id="290" name="Google Shape;290;p15"/>
          <p:cNvSpPr txBox="1">
            <a:spLocks noGrp="1"/>
          </p:cNvSpPr>
          <p:nvPr>
            <p:ph type="body" idx="1"/>
          </p:nvPr>
        </p:nvSpPr>
        <p:spPr>
          <a:xfrm>
            <a:off x="1303800" y="1193875"/>
            <a:ext cx="7030500" cy="33378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dirty="0"/>
              <a:t>4 consecutive days prior to exam schedule </a:t>
            </a:r>
            <a:endParaRPr dirty="0"/>
          </a:p>
          <a:p>
            <a:pPr marL="457200" lvl="0" indent="-311150" algn="l" rtl="0">
              <a:spcBef>
                <a:spcPts val="0"/>
              </a:spcBef>
              <a:spcAft>
                <a:spcPts val="0"/>
              </a:spcAft>
              <a:buSzPts val="1300"/>
              <a:buChar char="●"/>
            </a:pPr>
            <a:r>
              <a:rPr lang="en" dirty="0"/>
              <a:t>Major assessment in each period--maximum 1 assessment per day--90 min period</a:t>
            </a:r>
            <a:endParaRPr dirty="0"/>
          </a:p>
          <a:p>
            <a:pPr marL="457200" lvl="0" indent="-311150" algn="l" rtl="0">
              <a:spcBef>
                <a:spcPts val="0"/>
              </a:spcBef>
              <a:spcAft>
                <a:spcPts val="0"/>
              </a:spcAft>
              <a:buSzPts val="1300"/>
              <a:buChar char="●"/>
            </a:pPr>
            <a:r>
              <a:rPr lang="en" sz="1800" dirty="0" smtClean="0"/>
              <a:t>For Example:</a:t>
            </a:r>
            <a:r>
              <a:rPr lang="en" sz="1800" dirty="0"/>
              <a:t>	</a:t>
            </a:r>
            <a:r>
              <a:rPr lang="en" sz="1800" dirty="0" smtClean="0"/>
              <a:t>Friday-</a:t>
            </a:r>
            <a:r>
              <a:rPr lang="en" sz="1800" dirty="0"/>
              <a:t>-Block A has their assessment</a:t>
            </a:r>
            <a:endParaRPr sz="1800" dirty="0"/>
          </a:p>
          <a:p>
            <a:pPr marL="457200" lvl="0" indent="0" algn="l" rtl="0">
              <a:spcBef>
                <a:spcPts val="1600"/>
              </a:spcBef>
              <a:spcAft>
                <a:spcPts val="0"/>
              </a:spcAft>
              <a:buNone/>
            </a:pPr>
            <a:r>
              <a:rPr lang="en" sz="1800" dirty="0"/>
              <a:t>        </a:t>
            </a:r>
            <a:r>
              <a:rPr lang="en" sz="1800" dirty="0" smtClean="0"/>
              <a:t>	Monday-</a:t>
            </a:r>
            <a:r>
              <a:rPr lang="en" sz="1800" dirty="0"/>
              <a:t>-Block B has their assessment</a:t>
            </a:r>
            <a:endParaRPr sz="1800" dirty="0"/>
          </a:p>
          <a:p>
            <a:pPr marL="457200" lvl="0" indent="0" algn="l" rtl="0">
              <a:spcBef>
                <a:spcPts val="1600"/>
              </a:spcBef>
              <a:spcAft>
                <a:spcPts val="0"/>
              </a:spcAft>
              <a:buNone/>
            </a:pPr>
            <a:r>
              <a:rPr lang="en" sz="1800" dirty="0"/>
              <a:t>        </a:t>
            </a:r>
            <a:r>
              <a:rPr lang="en" sz="1800" dirty="0" smtClean="0"/>
              <a:t>	Tuesday-</a:t>
            </a:r>
            <a:r>
              <a:rPr lang="en" sz="1800" dirty="0"/>
              <a:t>--Block E has their assessment</a:t>
            </a:r>
            <a:endParaRPr sz="1800" dirty="0"/>
          </a:p>
          <a:p>
            <a:pPr marL="457200" lvl="0" indent="0" algn="l" rtl="0">
              <a:spcBef>
                <a:spcPts val="1600"/>
              </a:spcBef>
              <a:spcAft>
                <a:spcPts val="0"/>
              </a:spcAft>
              <a:buNone/>
            </a:pPr>
            <a:r>
              <a:rPr lang="en" sz="1800" dirty="0"/>
              <a:t>       </a:t>
            </a:r>
            <a:r>
              <a:rPr lang="en" sz="1800" dirty="0" smtClean="0"/>
              <a:t>		 </a:t>
            </a:r>
            <a:r>
              <a:rPr lang="en" sz="1800" dirty="0"/>
              <a:t>Wednesday---Block D has their </a:t>
            </a:r>
            <a:r>
              <a:rPr lang="en" sz="1800" dirty="0" smtClean="0"/>
              <a:t>assessment</a:t>
            </a:r>
            <a:endParaRP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IB Assessments and May Exams</a:t>
            </a:r>
            <a:endParaRPr/>
          </a:p>
          <a:p>
            <a:pPr marL="0" lvl="0" indent="0" algn="l" rtl="0">
              <a:spcBef>
                <a:spcPts val="0"/>
              </a:spcBef>
              <a:spcAft>
                <a:spcPts val="0"/>
              </a:spcAft>
              <a:buNone/>
            </a:pPr>
            <a:endParaRPr/>
          </a:p>
        </p:txBody>
      </p:sp>
      <p:sp>
        <p:nvSpPr>
          <p:cNvPr id="296" name="Google Shape;296;p16"/>
          <p:cNvSpPr txBox="1">
            <a:spLocks noGrp="1"/>
          </p:cNvSpPr>
          <p:nvPr>
            <p:ph type="body" idx="1"/>
          </p:nvPr>
        </p:nvSpPr>
        <p:spPr>
          <a:xfrm>
            <a:off x="1303800" y="1136100"/>
            <a:ext cx="7030500" cy="339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Grade 11 IB students:</a:t>
            </a:r>
            <a:endParaRPr dirty="0"/>
          </a:p>
          <a:p>
            <a:pPr marL="457200" lvl="0" indent="-311150" algn="l" rtl="0">
              <a:spcBef>
                <a:spcPts val="1600"/>
              </a:spcBef>
              <a:spcAft>
                <a:spcPts val="0"/>
              </a:spcAft>
              <a:buSzPts val="1300"/>
              <a:buChar char="●"/>
            </a:pPr>
            <a:r>
              <a:rPr lang="en" dirty="0"/>
              <a:t>Will write Ontario Exams in January (CHCI exam </a:t>
            </a:r>
            <a:r>
              <a:rPr lang="en" dirty="0" smtClean="0"/>
              <a:t>schedule posted </a:t>
            </a:r>
            <a:r>
              <a:rPr lang="en" dirty="0"/>
              <a:t>on website)</a:t>
            </a:r>
            <a:endParaRPr dirty="0"/>
          </a:p>
          <a:p>
            <a:pPr marL="457200" lvl="0" indent="-311150" algn="l" rtl="0">
              <a:spcBef>
                <a:spcPts val="0"/>
              </a:spcBef>
              <a:spcAft>
                <a:spcPts val="0"/>
              </a:spcAft>
              <a:buSzPts val="1300"/>
              <a:buChar char="●"/>
            </a:pPr>
            <a:r>
              <a:rPr lang="en" dirty="0"/>
              <a:t>Will write their GROUP 6 (elective) IB exam in May (70 to 80% of final IB Grade)</a:t>
            </a:r>
            <a:endParaRPr dirty="0"/>
          </a:p>
          <a:p>
            <a:pPr marL="457200" lvl="0" indent="-311150" algn="l" rtl="0">
              <a:spcBef>
                <a:spcPts val="0"/>
              </a:spcBef>
              <a:spcAft>
                <a:spcPts val="0"/>
              </a:spcAft>
              <a:buSzPts val="1300"/>
              <a:buChar char="●"/>
            </a:pPr>
            <a:r>
              <a:rPr lang="en" dirty="0"/>
              <a:t>Students will complete their Internal Assessment (IA) in that subject prior to April 1 (20 to 30% of their final IB Grade)</a:t>
            </a:r>
            <a:endParaRPr dirty="0"/>
          </a:p>
          <a:p>
            <a:pPr marL="457200" lvl="0" indent="-311150" algn="l" rtl="0">
              <a:spcBef>
                <a:spcPts val="0"/>
              </a:spcBef>
              <a:spcAft>
                <a:spcPts val="0"/>
              </a:spcAft>
              <a:buSzPts val="1300"/>
              <a:buChar char="●"/>
            </a:pPr>
            <a:r>
              <a:rPr lang="en" dirty="0"/>
              <a:t>Teachers will determine an IB predicted grade (PG) by April 1st and submit that PG to IB, both for the IA and for the course overall</a:t>
            </a:r>
            <a:endParaRPr dirty="0"/>
          </a:p>
          <a:p>
            <a:pPr marL="457200" lvl="0" indent="-311150" algn="l" rtl="0">
              <a:spcBef>
                <a:spcPts val="0"/>
              </a:spcBef>
              <a:spcAft>
                <a:spcPts val="0"/>
              </a:spcAft>
              <a:buSzPts val="1300"/>
              <a:buChar char="●"/>
            </a:pPr>
            <a:r>
              <a:rPr lang="en" dirty="0"/>
              <a:t>IB will select 10 of the IAs for moderation (check in place to see if teacher is grading correctly according to the IB criteria)</a:t>
            </a:r>
            <a:endParaRPr dirty="0"/>
          </a:p>
          <a:p>
            <a:pPr marL="457200" lvl="0" indent="-311150" algn="l" rtl="0">
              <a:spcBef>
                <a:spcPts val="0"/>
              </a:spcBef>
              <a:spcAft>
                <a:spcPts val="0"/>
              </a:spcAft>
              <a:buSzPts val="1300"/>
              <a:buChar char="●"/>
            </a:pPr>
            <a:r>
              <a:rPr lang="en" dirty="0"/>
              <a:t>All May Examinations are sent to examiners all over the world for assessment.</a:t>
            </a:r>
            <a:endParaRPr dirty="0"/>
          </a:p>
          <a:p>
            <a:pPr marL="457200" lvl="0" indent="-311150" algn="l" rtl="0">
              <a:spcBef>
                <a:spcPts val="0"/>
              </a:spcBef>
              <a:spcAft>
                <a:spcPts val="0"/>
              </a:spcAft>
              <a:buSzPts val="1300"/>
              <a:buChar char="●"/>
            </a:pPr>
            <a:r>
              <a:rPr lang="en" dirty="0"/>
              <a:t>In early July, students will be able to log in to their IB accounts and check their final results.</a:t>
            </a:r>
            <a:endParaRPr dirty="0"/>
          </a:p>
          <a:p>
            <a:pPr marL="457200" lvl="0" indent="-311150" algn="l" rtl="0">
              <a:spcBef>
                <a:spcPts val="0"/>
              </a:spcBef>
              <a:spcAft>
                <a:spcPts val="0"/>
              </a:spcAft>
              <a:buSzPts val="1300"/>
              <a:buChar char="●"/>
            </a:pPr>
            <a:r>
              <a:rPr lang="en" dirty="0"/>
              <a:t>IB coordinator will adjust final grades in 4UW course to reflect the IB Final Grade earned.</a:t>
            </a: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IB Assessments and May Exams</a:t>
            </a:r>
            <a:endParaRPr/>
          </a:p>
          <a:p>
            <a:pPr marL="0" lvl="0" indent="0" algn="l" rtl="0">
              <a:spcBef>
                <a:spcPts val="0"/>
              </a:spcBef>
              <a:spcAft>
                <a:spcPts val="0"/>
              </a:spcAft>
              <a:buNone/>
            </a:pPr>
            <a:endParaRPr/>
          </a:p>
        </p:txBody>
      </p:sp>
      <p:sp>
        <p:nvSpPr>
          <p:cNvPr id="302" name="Google Shape;302;p17"/>
          <p:cNvSpPr txBox="1">
            <a:spLocks noGrp="1"/>
          </p:cNvSpPr>
          <p:nvPr>
            <p:ph type="body" idx="1"/>
          </p:nvPr>
        </p:nvSpPr>
        <p:spPr>
          <a:xfrm>
            <a:off x="1303800" y="1290525"/>
            <a:ext cx="7030500" cy="354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Grade 12 IB Students:</a:t>
            </a:r>
            <a:endParaRPr/>
          </a:p>
          <a:p>
            <a:pPr marL="457200" lvl="0" indent="-311150" algn="l" rtl="0">
              <a:spcBef>
                <a:spcPts val="1600"/>
              </a:spcBef>
              <a:spcAft>
                <a:spcPts val="0"/>
              </a:spcAft>
              <a:buSzPts val="1300"/>
              <a:buChar char="●"/>
            </a:pPr>
            <a:r>
              <a:rPr lang="en"/>
              <a:t>Will write all remaining exams (Groups 1 to 5) and submit all Internal Assessments.</a:t>
            </a:r>
            <a:endParaRPr/>
          </a:p>
          <a:p>
            <a:pPr marL="457200" lvl="0" indent="-311150" algn="l" rtl="0">
              <a:spcBef>
                <a:spcPts val="0"/>
              </a:spcBef>
              <a:spcAft>
                <a:spcPts val="0"/>
              </a:spcAft>
              <a:buSzPts val="1300"/>
              <a:buChar char="●"/>
            </a:pPr>
            <a:r>
              <a:rPr lang="en"/>
              <a:t>Breakdown of all Assessments can be found on our CHCI webpage under </a:t>
            </a:r>
            <a:r>
              <a:rPr lang="en" b="1"/>
              <a:t>IB Curriculum Summaries or HANDOUT provided</a:t>
            </a:r>
            <a:endParaRPr b="1"/>
          </a:p>
          <a:p>
            <a:pPr marL="457200" lvl="0" indent="-311150" algn="l" rtl="0">
              <a:spcBef>
                <a:spcPts val="0"/>
              </a:spcBef>
              <a:spcAft>
                <a:spcPts val="0"/>
              </a:spcAft>
              <a:buSzPts val="1300"/>
              <a:buChar char="●"/>
            </a:pPr>
            <a:r>
              <a:rPr lang="en"/>
              <a:t>Teachers will determine and report Predicted Grades (PGs) to IB by April 1st--This predicted grade is what teachers will use to determine January and April report cards. The IB level provided to IB must match the Ontario percentage provided on Ontario report cards.</a:t>
            </a:r>
            <a:endParaRPr/>
          </a:p>
          <a:p>
            <a:pPr marL="457200" lvl="0" indent="-311150" algn="l" rtl="0">
              <a:spcBef>
                <a:spcPts val="0"/>
              </a:spcBef>
              <a:spcAft>
                <a:spcPts val="0"/>
              </a:spcAft>
              <a:buSzPts val="1300"/>
              <a:buChar char="●"/>
            </a:pPr>
            <a:r>
              <a:rPr lang="en"/>
              <a:t>In early July, students will be able to log in to their IB account and check their final grades.</a:t>
            </a:r>
            <a:endParaRPr/>
          </a:p>
          <a:p>
            <a:pPr marL="457200" lvl="0" indent="-311150" algn="l" rtl="0">
              <a:spcBef>
                <a:spcPts val="0"/>
              </a:spcBef>
              <a:spcAft>
                <a:spcPts val="0"/>
              </a:spcAft>
              <a:buSzPts val="1300"/>
              <a:buChar char="●"/>
            </a:pPr>
            <a:r>
              <a:rPr lang="en"/>
              <a:t>IB coordinator will adjust final Ontario Report Card marks to MATCH the students’ final results.</a:t>
            </a:r>
            <a:endParaRPr/>
          </a:p>
          <a:p>
            <a:pPr marL="457200" lvl="0" indent="-311150" algn="l" rtl="0">
              <a:spcBef>
                <a:spcPts val="0"/>
              </a:spcBef>
              <a:spcAft>
                <a:spcPts val="0"/>
              </a:spcAft>
              <a:buSzPts val="1300"/>
              <a:buChar char="●"/>
            </a:pPr>
            <a:r>
              <a:rPr lang="en"/>
              <a:t>Graduating students will request that their Ontario Transcripts and their IB Transcripts are sent to the University in which they accept a seat in June.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an IA?</a:t>
            </a:r>
            <a:endParaRPr/>
          </a:p>
        </p:txBody>
      </p:sp>
      <p:sp>
        <p:nvSpPr>
          <p:cNvPr id="308" name="Google Shape;308;p18"/>
          <p:cNvSpPr txBox="1">
            <a:spLocks noGrp="1"/>
          </p:cNvSpPr>
          <p:nvPr>
            <p:ph type="body" idx="1"/>
          </p:nvPr>
        </p:nvSpPr>
        <p:spPr>
          <a:xfrm>
            <a:off x="1303800" y="1103025"/>
            <a:ext cx="7030500" cy="34287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dirty="0"/>
              <a:t>Every IB subject has an Internal Assessment that students complete, usually in the second half of the course, and submit for assessment to their teacher.  </a:t>
            </a:r>
            <a:endParaRPr dirty="0"/>
          </a:p>
          <a:p>
            <a:pPr marL="457200" lvl="0" indent="-311150" algn="l" rtl="0">
              <a:spcBef>
                <a:spcPts val="0"/>
              </a:spcBef>
              <a:spcAft>
                <a:spcPts val="0"/>
              </a:spcAft>
              <a:buSzPts val="1300"/>
              <a:buChar char="●"/>
            </a:pPr>
            <a:r>
              <a:rPr lang="en" dirty="0"/>
              <a:t>IAs have a very specific mark scheme (which students know ahead of time) </a:t>
            </a:r>
            <a:endParaRPr dirty="0"/>
          </a:p>
          <a:p>
            <a:pPr marL="457200" lvl="0" indent="-311150" algn="l" rtl="0">
              <a:spcBef>
                <a:spcPts val="0"/>
              </a:spcBef>
              <a:spcAft>
                <a:spcPts val="0"/>
              </a:spcAft>
              <a:buSzPts val="1300"/>
              <a:buChar char="●"/>
            </a:pPr>
            <a:r>
              <a:rPr lang="en" dirty="0"/>
              <a:t>Students usually practice this IA in Grade 11, then submit the “real” IA in Grade 12, or in the 2nd semester course of the Grade 11 IB class</a:t>
            </a:r>
            <a:endParaRPr dirty="0"/>
          </a:p>
          <a:p>
            <a:pPr marL="457200" lvl="0" indent="-311150" algn="l" rtl="0">
              <a:spcBef>
                <a:spcPts val="0"/>
              </a:spcBef>
              <a:spcAft>
                <a:spcPts val="0"/>
              </a:spcAft>
              <a:buSzPts val="1300"/>
              <a:buChar char="●"/>
            </a:pPr>
            <a:r>
              <a:rPr lang="en" dirty="0"/>
              <a:t>Teachers are only permitted to give feedback ONE time for all IAs.  If a student misses a deadline, they will not receive feedback and it will be challenging for a teacher to ensure the work is the student’s own--teachers must “sign off” that the work submitted to IB is the student’s own.</a:t>
            </a:r>
            <a:endParaRPr dirty="0"/>
          </a:p>
          <a:p>
            <a:pPr marL="457200" lvl="0" indent="-311150" algn="l" rtl="0">
              <a:spcBef>
                <a:spcPts val="0"/>
              </a:spcBef>
              <a:spcAft>
                <a:spcPts val="0"/>
              </a:spcAft>
              <a:buSzPts val="1300"/>
              <a:buChar char="●"/>
            </a:pPr>
            <a:r>
              <a:rPr lang="en" dirty="0"/>
              <a:t>The teachers </a:t>
            </a:r>
            <a:r>
              <a:rPr lang="en" dirty="0" smtClean="0"/>
              <a:t>submit </a:t>
            </a:r>
            <a:r>
              <a:rPr lang="en" dirty="0"/>
              <a:t>to IB their prediction of what the student will get on that IA by April 1st</a:t>
            </a:r>
            <a:endParaRPr dirty="0"/>
          </a:p>
          <a:p>
            <a:pPr marL="457200" lvl="0" indent="-311150" algn="l" rtl="0">
              <a:spcBef>
                <a:spcPts val="0"/>
              </a:spcBef>
              <a:spcAft>
                <a:spcPts val="0"/>
              </a:spcAft>
              <a:buSzPts val="1300"/>
              <a:buChar char="●"/>
            </a:pPr>
            <a:r>
              <a:rPr lang="en" dirty="0"/>
              <a:t>TEN  IAs are submitted to IBO examiners on April 10th to ensure that the teacher has marked the class correctly, according to the standards.</a:t>
            </a:r>
            <a:endParaRPr dirty="0"/>
          </a:p>
          <a:p>
            <a:pPr marL="457200" lvl="0" indent="-311150" algn="l" rtl="0">
              <a:spcBef>
                <a:spcPts val="0"/>
              </a:spcBef>
              <a:spcAft>
                <a:spcPts val="0"/>
              </a:spcAft>
              <a:buSzPts val="1300"/>
              <a:buChar char="●"/>
            </a:pPr>
            <a:r>
              <a:rPr lang="en" dirty="0"/>
              <a:t>If a teacher is too lenient, marks will be adjusted down; too hard, marks adjusted up; or NO CHANGE.   </a:t>
            </a:r>
            <a:r>
              <a:rPr lang="en" b="1" dirty="0"/>
              <a:t>This process is known as “Moderation”.</a:t>
            </a:r>
            <a:endParaRP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PG?</a:t>
            </a:r>
            <a:endParaRPr/>
          </a:p>
        </p:txBody>
      </p:sp>
      <p:sp>
        <p:nvSpPr>
          <p:cNvPr id="314" name="Google Shape;314;p19"/>
          <p:cNvSpPr txBox="1">
            <a:spLocks noGrp="1"/>
          </p:cNvSpPr>
          <p:nvPr>
            <p:ph type="body" idx="1"/>
          </p:nvPr>
        </p:nvSpPr>
        <p:spPr>
          <a:xfrm>
            <a:off x="1303800" y="1191250"/>
            <a:ext cx="7030500" cy="33405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400" dirty="0"/>
              <a:t>PG = Predicted Grade</a:t>
            </a:r>
            <a:endParaRPr sz="1400" dirty="0"/>
          </a:p>
          <a:p>
            <a:pPr marL="457200" lvl="0" indent="-330200" algn="l" rtl="0">
              <a:spcBef>
                <a:spcPts val="0"/>
              </a:spcBef>
              <a:spcAft>
                <a:spcPts val="0"/>
              </a:spcAft>
              <a:buSzPts val="1600"/>
              <a:buChar char="●"/>
            </a:pPr>
            <a:r>
              <a:rPr lang="en" sz="1400" dirty="0"/>
              <a:t>Teachers must determine a PG in </a:t>
            </a:r>
            <a:r>
              <a:rPr lang="en" sz="1400" dirty="0" smtClean="0"/>
              <a:t>January (gr 12) </a:t>
            </a:r>
            <a:r>
              <a:rPr lang="en" sz="1400" dirty="0"/>
              <a:t>and </a:t>
            </a:r>
            <a:r>
              <a:rPr lang="en" sz="1400" dirty="0" smtClean="0"/>
              <a:t>April (gr 11 and 12)</a:t>
            </a:r>
            <a:endParaRPr sz="1400" dirty="0"/>
          </a:p>
          <a:p>
            <a:pPr marL="457200" lvl="0" indent="-330200" algn="l" rtl="0">
              <a:spcBef>
                <a:spcPts val="0"/>
              </a:spcBef>
              <a:spcAft>
                <a:spcPts val="0"/>
              </a:spcAft>
              <a:buSzPts val="1600"/>
              <a:buChar char="●"/>
            </a:pPr>
            <a:r>
              <a:rPr lang="en" sz="1400" dirty="0"/>
              <a:t>They use a combination of the IA, classwork and tests and assignments to determine a student’s </a:t>
            </a:r>
            <a:r>
              <a:rPr lang="en" sz="1400" dirty="0" smtClean="0"/>
              <a:t>PG, as well as a Document called </a:t>
            </a:r>
            <a:r>
              <a:rPr lang="en" sz="1400" dirty="0" smtClean="0">
                <a:hlinkClick r:id="rId3" action="ppaction://hlinkfile"/>
              </a:rPr>
              <a:t>“Grade Descriptors” </a:t>
            </a:r>
            <a:r>
              <a:rPr lang="en" sz="1400" dirty="0" smtClean="0"/>
              <a:t>published by IB.</a:t>
            </a:r>
            <a:endParaRPr sz="1400" dirty="0"/>
          </a:p>
          <a:p>
            <a:pPr marL="457200" lvl="0" indent="-330200" algn="l" rtl="0">
              <a:spcBef>
                <a:spcPts val="0"/>
              </a:spcBef>
              <a:spcAft>
                <a:spcPts val="0"/>
              </a:spcAft>
              <a:buSzPts val="1600"/>
              <a:buChar char="●"/>
            </a:pPr>
            <a:r>
              <a:rPr lang="en" sz="1400" dirty="0"/>
              <a:t>These PGs are recorded as a LEVEL 1 to 7 for IB purposes</a:t>
            </a:r>
            <a:endParaRPr sz="1400" dirty="0"/>
          </a:p>
          <a:p>
            <a:pPr marL="457200" lvl="0" indent="-330200" algn="l" rtl="0">
              <a:spcBef>
                <a:spcPts val="0"/>
              </a:spcBef>
              <a:spcAft>
                <a:spcPts val="0"/>
              </a:spcAft>
              <a:buSzPts val="1600"/>
              <a:buChar char="●"/>
            </a:pPr>
            <a:r>
              <a:rPr lang="en" sz="1400" dirty="0"/>
              <a:t>The level is then converted to an Ontario Percentage for our Report Cards</a:t>
            </a:r>
            <a:endParaRPr sz="1400" dirty="0"/>
          </a:p>
          <a:p>
            <a:pPr marL="457200" lvl="0" indent="-330200" algn="l" rtl="0">
              <a:spcBef>
                <a:spcPts val="0"/>
              </a:spcBef>
              <a:spcAft>
                <a:spcPts val="0"/>
              </a:spcAft>
              <a:buSzPts val="1600"/>
              <a:buChar char="●"/>
            </a:pPr>
            <a:r>
              <a:rPr lang="en" sz="1400" dirty="0"/>
              <a:t>In July, the Coordinator adjusts the final Ontario Percentage to MATCH the final grade that is awarded by IB.  If the student earns the Level that they were predicted NO CHANGE IS MADE.  If the student does better or worse than predicted, the Ontario percentage is adjusted to reflect that performance.</a:t>
            </a:r>
            <a:endParaRPr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Table of Equivalence</a:t>
            </a:r>
            <a:endParaRPr dirty="0"/>
          </a:p>
        </p:txBody>
      </p:sp>
      <p:sp>
        <p:nvSpPr>
          <p:cNvPr id="320" name="Google Shape;320;p20"/>
          <p:cNvSpPr txBox="1">
            <a:spLocks noGrp="1"/>
          </p:cNvSpPr>
          <p:nvPr>
            <p:ph type="body" idx="1"/>
          </p:nvPr>
        </p:nvSpPr>
        <p:spPr>
          <a:xfrm>
            <a:off x="1303800" y="1290525"/>
            <a:ext cx="7030500" cy="324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321" name="Google Shape;321;p20"/>
          <p:cNvGraphicFramePr/>
          <p:nvPr>
            <p:extLst>
              <p:ext uri="{D42A27DB-BD31-4B8C-83A1-F6EECF244321}">
                <p14:modId xmlns:p14="http://schemas.microsoft.com/office/powerpoint/2010/main" val="3490097643"/>
              </p:ext>
            </p:extLst>
          </p:nvPr>
        </p:nvGraphicFramePr>
        <p:xfrm>
          <a:off x="152400" y="1459400"/>
          <a:ext cx="8724900" cy="3477112"/>
        </p:xfrm>
        <a:graphic>
          <a:graphicData uri="http://schemas.openxmlformats.org/drawingml/2006/table">
            <a:tbl>
              <a:tblPr>
                <a:noFill/>
                <a:tableStyleId>{53E7EF72-70FB-4A13-93A1-A958F7838835}</a:tableStyleId>
              </a:tblPr>
              <a:tblGrid>
                <a:gridCol w="2181225"/>
                <a:gridCol w="2181225"/>
                <a:gridCol w="2181225"/>
                <a:gridCol w="2181225"/>
              </a:tblGrid>
              <a:tr h="415350">
                <a:tc>
                  <a:txBody>
                    <a:bodyPr/>
                    <a:lstStyle/>
                    <a:p>
                      <a:pPr marL="0" lvl="0" indent="0" algn="ctr" rtl="0">
                        <a:lnSpc>
                          <a:spcPct val="115000"/>
                        </a:lnSpc>
                        <a:spcBef>
                          <a:spcPts val="0"/>
                        </a:spcBef>
                        <a:spcAft>
                          <a:spcPts val="0"/>
                        </a:spcAft>
                        <a:buNone/>
                      </a:pPr>
                      <a:r>
                        <a:rPr lang="en" dirty="0"/>
                        <a:t>OSSD Levels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IB Level</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 Range</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Assigned Mark</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97-100</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97, 98, 99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6</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93-96</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93, 94, 96</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4- to 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84-92</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84, 86, 89, 92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79614">
                <a:tc>
                  <a:txBody>
                    <a:bodyPr/>
                    <a:lstStyle/>
                    <a:p>
                      <a:pPr marL="0" lvl="0" indent="0" algn="ctr" rtl="0">
                        <a:lnSpc>
                          <a:spcPct val="115000"/>
                        </a:lnSpc>
                        <a:spcBef>
                          <a:spcPts val="0"/>
                        </a:spcBef>
                        <a:spcAft>
                          <a:spcPts val="0"/>
                        </a:spcAft>
                        <a:buNone/>
                      </a:pPr>
                      <a:r>
                        <a:rPr lang="en"/>
                        <a:t>3- to 4-</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4</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72-83</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73, 76, 80, 83</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3</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61-71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63,66,69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dirty="0"/>
                        <a:t>1</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50-60</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53, 56, 59</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15350">
                <a:tc>
                  <a:txBody>
                    <a:bodyPr/>
                    <a:lstStyle/>
                    <a:p>
                      <a:pPr marL="0" lvl="0" indent="0" algn="ctr" rtl="0">
                        <a:lnSpc>
                          <a:spcPct val="115000"/>
                        </a:lnSpc>
                        <a:spcBef>
                          <a:spcPts val="0"/>
                        </a:spcBef>
                        <a:spcAft>
                          <a:spcPts val="0"/>
                        </a:spcAft>
                        <a:buNone/>
                      </a:pPr>
                      <a:r>
                        <a:rPr lang="en"/>
                        <a:t>Below Level 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1</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Below 50</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dirty="0"/>
                        <a:t>Below 50</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
        <p:nvSpPr>
          <p:cNvPr id="322" name="Google Shape;322;p20"/>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b="1"/>
              <a:t> </a:t>
            </a:r>
            <a:endParaRPr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
        <p:nvSpPr>
          <p:cNvPr id="328" name="Google Shape;328;p21"/>
          <p:cNvSpPr txBox="1">
            <a:spLocks noGrp="1"/>
          </p:cNvSpPr>
          <p:nvPr>
            <p:ph type="body" idx="1"/>
          </p:nvPr>
        </p:nvSpPr>
        <p:spPr>
          <a:xfrm>
            <a:off x="1303800" y="1257450"/>
            <a:ext cx="7030500" cy="327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A student in IB Chemistry SL has a Predicted Grade of a Level 5.  Her teacher has assigned an 86% for the Ontario Report Card based on the IA, classwork, Tests, Ontario Exams and other assessments.  The student hands in their IA on time and writes all IB chem exams in May.  In July, IBO determines that the student has achieved a Level 6.  The IB Coordinator adjusts this student’s IB Grade 12 Chemistry mark to:</a:t>
            </a:r>
            <a:endParaRPr sz="1600"/>
          </a:p>
          <a:p>
            <a:pPr marL="457200" lvl="0" indent="-330200" algn="l" rtl="0">
              <a:spcBef>
                <a:spcPts val="1600"/>
              </a:spcBef>
              <a:spcAft>
                <a:spcPts val="0"/>
              </a:spcAft>
              <a:buSzPts val="1600"/>
              <a:buAutoNum type="alphaLcParenR"/>
            </a:pPr>
            <a:r>
              <a:rPr lang="en" sz="1600"/>
              <a:t> Leave it at 86%</a:t>
            </a:r>
            <a:endParaRPr sz="1600"/>
          </a:p>
          <a:p>
            <a:pPr marL="457200" lvl="0" indent="-330200" algn="l" rtl="0">
              <a:spcBef>
                <a:spcPts val="0"/>
              </a:spcBef>
              <a:spcAft>
                <a:spcPts val="0"/>
              </a:spcAft>
              <a:buSzPts val="1600"/>
              <a:buAutoNum type="alphaLcParenR"/>
            </a:pPr>
            <a:r>
              <a:rPr lang="en" sz="1600"/>
              <a:t> 92%</a:t>
            </a:r>
            <a:endParaRPr sz="1600"/>
          </a:p>
          <a:p>
            <a:pPr marL="457200" lvl="0" indent="-330200" algn="l" rtl="0">
              <a:spcBef>
                <a:spcPts val="0"/>
              </a:spcBef>
              <a:spcAft>
                <a:spcPts val="0"/>
              </a:spcAft>
              <a:buSzPts val="1600"/>
              <a:buAutoNum type="alphaLcParenR"/>
            </a:pPr>
            <a:r>
              <a:rPr lang="en" sz="1600"/>
              <a:t> 93%</a:t>
            </a:r>
            <a:endParaRPr sz="1600"/>
          </a:p>
          <a:p>
            <a:pPr marL="457200" lvl="0" indent="-330200" algn="l" rtl="0">
              <a:spcBef>
                <a:spcPts val="0"/>
              </a:spcBef>
              <a:spcAft>
                <a:spcPts val="0"/>
              </a:spcAft>
              <a:buSzPts val="1600"/>
              <a:buAutoNum type="alphaLcParenR"/>
            </a:pPr>
            <a:r>
              <a:rPr lang="en" sz="1600"/>
              <a:t> 96%</a:t>
            </a:r>
            <a:endParaRPr sz="1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2237</Words>
  <Application>Microsoft Office PowerPoint</Application>
  <PresentationFormat>On-screen Show (16:9)</PresentationFormat>
  <Paragraphs>357</Paragraphs>
  <Slides>21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Maven Pro</vt:lpstr>
      <vt:lpstr>Nunito</vt:lpstr>
      <vt:lpstr>Momentum</vt:lpstr>
      <vt:lpstr>CIBPA </vt:lpstr>
      <vt:lpstr>IB Assessments and May Exams</vt:lpstr>
      <vt:lpstr>Summative Days</vt:lpstr>
      <vt:lpstr>IB Assessments and May Exams </vt:lpstr>
      <vt:lpstr>IB Assessments and May Exams </vt:lpstr>
      <vt:lpstr>What is an IA?</vt:lpstr>
      <vt:lpstr>What is a PG?</vt:lpstr>
      <vt:lpstr>The Table of Equivalence</vt:lpstr>
      <vt:lpstr>Example</vt:lpstr>
      <vt:lpstr>Example</vt:lpstr>
      <vt:lpstr>Converting IB Grades to Ontario Grades</vt:lpstr>
      <vt:lpstr>What is a LEVEL 6?</vt:lpstr>
      <vt:lpstr>IB Grades are NOT Ontario Grades!</vt:lpstr>
      <vt:lpstr>Physics Grade Boundaries</vt:lpstr>
      <vt:lpstr>Physics Grade Boundaries Cont.</vt:lpstr>
      <vt:lpstr>English Grade Boundaries</vt:lpstr>
      <vt:lpstr>English Grade Boundaries Cont.</vt:lpstr>
      <vt:lpstr>May IB Examination Schedule</vt:lpstr>
      <vt:lpstr>Examination Results</vt:lpstr>
      <vt:lpstr>IB Examination Prep</vt:lpstr>
      <vt:lpstr>IB Exams and Attendance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CIBPA</dc:title>
  <dc:creator>Julie Neeb</dc:creator>
  <cp:lastModifiedBy>Julie Neeb</cp:lastModifiedBy>
  <cp:revision>20</cp:revision>
  <dcterms:modified xsi:type="dcterms:W3CDTF">2019-03-18T18:03:07Z</dcterms:modified>
</cp:coreProperties>
</file>