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23100" cy="9309100"/>
  <p:embeddedFontLst>
    <p:embeddedFont>
      <p:font typeface="Times" panose="02020603050405020304" pitchFamily="18" charset="0"/>
      <p:regular r:id="rId29"/>
      <p:bold r:id="rId30"/>
      <p:italic r:id="rId31"/>
      <p:boldItalic r:id="rId32"/>
    </p:embeddedFont>
    <p:embeddedFont>
      <p:font typeface="Source Sans Pro Black" panose="020B0604020202020204" charset="0"/>
      <p:bold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873568-4A62-43CA-9C49-C1F523F8CA00}">
  <a:tblStyle styleId="{4F873568-4A62-43CA-9C49-C1F523F8CA00}" styleName="Table_0">
    <a:wholeTbl>
      <a:tcTxStyle b="off" i="off">
        <a:font>
          <a:latin typeface="Times"/>
          <a:ea typeface="Times"/>
          <a:cs typeface="Time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"/>
          <a:ea typeface="Times"/>
          <a:cs typeface="Time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"/>
          <a:ea typeface="Times"/>
          <a:cs typeface="Time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"/>
          <a:ea typeface="Times"/>
          <a:cs typeface="Time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"/>
          <a:ea typeface="Times"/>
          <a:cs typeface="Time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33295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6e695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6e695dbb4_0_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46e695dbb4_0_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730ee86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730ee8622_0_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4730ee8622_0_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pweb.stswr.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dsb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80772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Welcome!</a:t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/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Please fill all available seats from FRONT to BACK.</a:t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/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Thank you!</a:t>
            </a:r>
            <a:endParaRPr sz="48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90" name="Google Shape;90;p13" descr="bd07205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4076700"/>
            <a:ext cx="2052822" cy="163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bd07204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419600"/>
            <a:ext cx="2275980" cy="140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2075" y="705025"/>
            <a:ext cx="159067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PROGRAM APPLICATION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Current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ESL/ELD, French Immersion and/or Strings students may continue in these programs without special application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 other students must apply and/or audition for specialty programs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7" name="Google Shape;167;p22" descr="C:\Users\hughesb\AppData\Local\Microsoft\Windows\Temporary Internet Files\Content.IE5\F6SS3MBC\MC90019933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81000"/>
            <a:ext cx="1737707" cy="109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SECONDARY SCHOOL  FRENCH</a:t>
            </a:r>
            <a:r>
              <a:rPr lang="en-US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</a:t>
            </a: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PROGRAMS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r>
              <a:rPr lang="en-US" sz="3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French students continue in that program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598170" y="327660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{4F873568-4A62-43CA-9C49-C1F523F8CA00}</a:tableStyleId>
              </a:tblPr>
              <a:tblGrid>
                <a:gridCol w="1964600"/>
                <a:gridCol w="1965425"/>
                <a:gridCol w="1964600"/>
                <a:gridCol w="1965425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If Your Home School Is…</a:t>
                      </a:r>
                      <a:endParaRPr sz="11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French Immersion is offered at…</a:t>
                      </a:r>
                      <a:endParaRPr sz="11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Extended French is offered at…</a:t>
                      </a:r>
                      <a:endParaRPr sz="11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Enriched Academic French is offered at…</a:t>
                      </a:r>
                      <a:endParaRPr sz="1100" u="none" strike="noStrike" cap="non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8575" marR="68575" marT="0" marB="0" anchor="ctr"/>
                </a:tc>
              </a:tr>
              <a:tr h="56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KCI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KCI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KCI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56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WCI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KCI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WCI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56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SJAM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KCI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 KCI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@SJAM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sp>
        <p:nvSpPr>
          <p:cNvPr id="175" name="Google Shape;175;p23"/>
          <p:cNvSpPr/>
          <p:nvPr/>
        </p:nvSpPr>
        <p:spPr>
          <a:xfrm>
            <a:off x="762000" y="2614101"/>
            <a:ext cx="7696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Destination Schools for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Immersion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3" descr="C:\Users\hughesb\AppData\Local\Microsoft\Windows\Temporary Internet Files\Content.IE5\ZLQH14Y6\MC90010479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011848"/>
            <a:ext cx="831686" cy="6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11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ONTARIO SECONDARY SCHOOL DIPLOMA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30 Credits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(A credit is 110 hours of successful study in any subject area)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 Compulsory credits or subjects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12 Optional credits or elective subjects (3 electives/year)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40 Hours of </a:t>
            </a:r>
            <a:r>
              <a:rPr lang="en-US" sz="32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community involvement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Successful performance on the grade 10 literacy test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COMMUNITY INVOLVEMENT</a:t>
            </a:r>
            <a:endParaRPr sz="36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685800" y="2438400"/>
            <a:ext cx="8077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Minimum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40 hours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by end of Grade 12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Wide range of volunteer activities recognized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begin July 201</a:t>
            </a:r>
            <a:r>
              <a:rPr lang="en-US"/>
              <a:t>9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right after Grade 8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complete and track required hours and submit to high school guidance dept.</a:t>
            </a:r>
            <a:endParaRPr/>
          </a:p>
        </p:txBody>
      </p:sp>
      <p:pic>
        <p:nvPicPr>
          <p:cNvPr id="191" name="Google Shape;191;p25" descr="j00787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9063" y="1143000"/>
            <a:ext cx="3491853" cy="146489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  <a:t/>
            </a:r>
            <a:br>
              <a:rPr lang="en-US" sz="4400" b="0" i="0" u="none" strike="noStrike" cap="none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GRADE 10 </a:t>
            </a:r>
            <a:b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LITERACY TEST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685800" y="2362200"/>
            <a:ext cx="7772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tudents take a literacy test in grade 10 (March-April) and must pass the test to graduate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A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chievement is recorded on student record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B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ased on language and communication expectations of the curriculum, up to and including grade nine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emedial help is offered before retake</a:t>
            </a:r>
            <a:endParaRPr/>
          </a:p>
        </p:txBody>
      </p:sp>
      <p:pic>
        <p:nvPicPr>
          <p:cNvPr id="199" name="Google Shape;199;p26" descr="pe01821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738" y="228600"/>
            <a:ext cx="1933675" cy="219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391500" y="304800"/>
            <a:ext cx="832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MAKING  CHOICES for GRADE 9</a:t>
            </a:r>
            <a:endParaRPr sz="40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2"/>
          </p:nvPr>
        </p:nvSpPr>
        <p:spPr>
          <a:xfrm>
            <a:off x="467700" y="1219200"/>
            <a:ext cx="81429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and parents need to make decisions</a:t>
            </a:r>
            <a:r>
              <a:rPr lang="en-US" sz="2400" b="1"/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about:</a:t>
            </a:r>
            <a:endParaRPr sz="2400"/>
          </a:p>
          <a:p>
            <a:pPr marL="0" marR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200"/>
          </a:p>
          <a:p>
            <a:pPr marL="457200" marR="0" lvl="0" indent="-3810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hich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compulsory courses </a:t>
            </a:r>
            <a:r>
              <a:rPr lang="en-US" sz="2400" i="0" u="none" strike="noStrike" cap="none">
                <a:solidFill>
                  <a:schemeClr val="dk1"/>
                </a:solidFill>
              </a:rPr>
              <a:t>to select</a:t>
            </a:r>
            <a:r>
              <a:rPr lang="en-US" sz="2400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(academic</a:t>
            </a:r>
            <a:r>
              <a:rPr lang="en-US" sz="2400"/>
              <a:t> or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applied) </a:t>
            </a:r>
            <a:r>
              <a:rPr lang="en-US" sz="2400"/>
              <a:t>-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may</a:t>
            </a:r>
            <a:r>
              <a:rPr lang="en-US" sz="2400"/>
              <a:t> be a combination of both types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33CC"/>
                </a:solidFill>
              </a:rPr>
              <a:t>Teachers will provide course recommendations (applied or academic) based on students’ learning styles. Please carefully consider their recommendations.</a:t>
            </a:r>
            <a:endParaRPr sz="2400">
              <a:solidFill>
                <a:srgbClr val="0033CC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33CC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2.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Which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elective courses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 choose</a:t>
            </a:r>
            <a:r>
              <a:rPr lang="en-US" sz="2400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(open courses)</a:t>
            </a:r>
            <a:endParaRPr sz="2400"/>
          </a:p>
        </p:txBody>
      </p:sp>
      <p:pic>
        <p:nvPicPr>
          <p:cNvPr id="207" name="Google Shape;207;p27" descr="C:\Users\hughesb\AppData\Local\Microsoft\Windows\Temporary Internet Files\Content.IE5\KEGN0FA0\MC90021568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1513" y="4037013"/>
            <a:ext cx="1472596" cy="224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15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MAKING  CHOICES for GRADE 9</a:t>
            </a:r>
            <a:endParaRPr sz="40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838200" y="12954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Compulsory Courses:</a:t>
            </a:r>
            <a:endParaRPr sz="2400" b="1" i="0" u="sng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Applied / Academic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English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Mathematics (EQAO)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Science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French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Canadian Geography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0033CC"/>
              </a:solidFill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2"/>
          </p:nvPr>
        </p:nvSpPr>
        <p:spPr>
          <a:xfrm>
            <a:off x="4800600" y="1219200"/>
            <a:ext cx="3810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Electives:</a:t>
            </a:r>
            <a:endParaRPr sz="2400" b="1" i="0" u="sng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Arts (music, visual arts, drama)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Business Studies (intro to business and information technology)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Technology Education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Health &amp; Physical Education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Food and Nutrition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Individual and Family Living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16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     APPLIED COURSES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609600" y="1828800"/>
            <a:ext cx="8153400" cy="458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* </a:t>
            </a: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xpose students to both theoretical and practical applications, but emphasis is on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PRACTICAL APPLICATIONS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* </a:t>
            </a: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oncepts relate to familiar real-life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situations and provide students with the opportunities for practical, hands-on application of concepts.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23" name="Google Shape;223;p29" descr="bd0709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1647406" cy="167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 descr="in00331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5250" y="3124200"/>
            <a:ext cx="893246" cy="1625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ACADEMIC COURSES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228600" y="1676400"/>
            <a:ext cx="8915400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* </a:t>
            </a: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over enduring concepts plus additional material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* </a:t>
            </a: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tudy of both theoretical and practical applications,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with greater emphasis on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THEORY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as a basis for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future learning and problem solving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2" name="Google Shape;232;p30" descr="bd05509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875" y="3901538"/>
            <a:ext cx="1727373" cy="226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/>
        </p:nvSpPr>
        <p:spPr>
          <a:xfrm>
            <a:off x="990600" y="43434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Analysis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1524000" y="5186363"/>
            <a:ext cx="1981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Interpretation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5638800" y="4800600"/>
            <a:ext cx="1981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Investigation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OPEN COURSES (Electives)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609600" y="1600200"/>
            <a:ext cx="8077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Open courses have one set of expectations </a:t>
            </a:r>
            <a:endParaRPr/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●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ourses tend to be based on experiential learning  (e.g. Art, Drama, Technology, Phys.Ed., etc.)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3" name="Google Shape;243;p31" descr="en00662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4250" y="3886200"/>
            <a:ext cx="1670604" cy="151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 descr="j00787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886200"/>
            <a:ext cx="575673" cy="235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 descr="en00685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2813" y="4267700"/>
            <a:ext cx="1852525" cy="13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Centennial P.S.</a:t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Grade 8 to 9 Transition</a:t>
            </a:r>
            <a:b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8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Information Night</a:t>
            </a:r>
            <a:endParaRPr sz="48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99" name="Google Shape;99;p14" descr="bd07205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995738"/>
            <a:ext cx="2052822" cy="163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bd07204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191000"/>
            <a:ext cx="2275980" cy="140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295400" y="6096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    CHANGING ACADEMIC OR APPLIED STREAMS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are able to move from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courses in grade nine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ACADEMIC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courses in grade ten 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lang="en-US" sz="2800" i="1"/>
              <a:t>Except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Math: Student in grade 9 </a:t>
            </a:r>
            <a:r>
              <a:rPr lang="en-US" sz="2800" b="0" i="1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applied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wanting to take </a:t>
            </a:r>
            <a:r>
              <a:rPr lang="en-US" sz="2800" b="0" i="1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grade 10 academic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must take </a:t>
            </a:r>
            <a:r>
              <a:rPr lang="en-US" sz="2800" b="0" i="1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grade 9 academic</a:t>
            </a:r>
            <a:r>
              <a:rPr lang="en-US" sz="2800" b="0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first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can move from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ACADEMIC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courses in grade nine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APPLIED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courses in grade ten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Important to choose the right courses</a:t>
            </a:r>
            <a:r>
              <a:rPr lang="en-US" sz="2800"/>
              <a:t>;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changes during the term are very difficult and often not possible</a:t>
            </a:r>
            <a:endParaRPr sz="2800" b="0" i="1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0" i="1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53" name="Google Shape;253;p32" descr="bd04975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28600"/>
            <a:ext cx="1538252" cy="167563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20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en-US" sz="48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</a:t>
            </a:r>
            <a:r>
              <a:rPr lang="en-US" sz="4800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RADE ELEVEN AND </a:t>
            </a:r>
            <a:endParaRPr sz="4800">
              <a:solidFill>
                <a:schemeClr val="accent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en-US" sz="4800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TWELVE COURSES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Workplace / Apprenticeship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College / Apprenticeship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College / University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University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Career exploration important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3" descr="bd0506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675" y="3731100"/>
            <a:ext cx="1345585" cy="138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 descr="bd0538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500" y="1622200"/>
            <a:ext cx="1669957" cy="161935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21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POINTS TO REMEMBER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95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Streams chosen in grade 9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DO NOT LIMIT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streams chosen in grade 10, but additional coursework may be required in order to make the change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FOUR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year program is intended, but NOT required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Grade 10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LITERACY TEST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– successful completion required for graduation</a:t>
            </a:r>
            <a:endParaRPr sz="2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40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hours of community involvement is also required for graduation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22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685800" y="337325"/>
            <a:ext cx="7772400" cy="9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TIMELINE REVIEW</a:t>
            </a: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463325" y="1472350"/>
            <a:ext cx="84255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November 2018	-</a:t>
            </a:r>
            <a:r>
              <a:rPr lang="en-US" sz="2000"/>
              <a:t>Discussion about transition to Grade 9 begins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December 2018</a:t>
            </a:r>
            <a:r>
              <a:rPr lang="en-US" sz="2000"/>
              <a:t>	-Evening info meetings at secondary schools begin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/>
              <a:t>					-Class guidance visits begin (share transition 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/>
              <a:t>                                     information)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January 2019 	-</a:t>
            </a:r>
            <a:r>
              <a:rPr lang="en-US" sz="2000"/>
              <a:t>Confirm registration procedures, destination schools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January 18,  2019 -</a:t>
            </a:r>
            <a:r>
              <a:rPr lang="en-US" sz="2000" b="1"/>
              <a:t>Magnet applications due to secondary schools</a:t>
            </a:r>
            <a:endParaRPr sz="2000" b="1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February 8, 2019</a:t>
            </a:r>
            <a:r>
              <a:rPr lang="en-US" sz="2000"/>
              <a:t>	- </a:t>
            </a:r>
            <a:r>
              <a:rPr lang="en-US" sz="2000" b="1"/>
              <a:t>Magnet - declaration of intent</a:t>
            </a:r>
            <a:endParaRPr sz="2000" b="1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/>
              <a:t>February 15, 2019</a:t>
            </a:r>
            <a:r>
              <a:rPr lang="en-US" sz="2000"/>
              <a:t>	-Term 1 report cards go home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/>
              <a:t>					-Prepare for online course registration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>
                <a:solidFill>
                  <a:srgbClr val="CC0000"/>
                </a:solidFill>
              </a:rPr>
              <a:t>February 15, 2019</a:t>
            </a:r>
            <a:r>
              <a:rPr lang="en-US" sz="2000">
                <a:solidFill>
                  <a:srgbClr val="CC0000"/>
                </a:solidFill>
              </a:rPr>
              <a:t>	</a:t>
            </a:r>
            <a:r>
              <a:rPr lang="en-US" sz="2000"/>
              <a:t>-Online course registration (MyWay) </a:t>
            </a:r>
            <a:r>
              <a:rPr lang="en-US" sz="2000" b="1"/>
              <a:t>opens*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i="1">
                <a:solidFill>
                  <a:srgbClr val="1155CC"/>
                </a:solidFill>
              </a:rPr>
              <a:t>February 26, 2019</a:t>
            </a:r>
            <a:r>
              <a:rPr lang="en-US" sz="2000"/>
              <a:t>	-</a:t>
            </a:r>
            <a:r>
              <a:rPr lang="en-US" sz="2000" b="1"/>
              <a:t>Online course registration (MyWay) closes</a:t>
            </a:r>
            <a:endParaRPr sz="20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1"/>
              <a:t>					-Signed course confirmation pages returned to school</a:t>
            </a:r>
            <a:endParaRPr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endParaRPr sz="2000" b="1" i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endParaRPr sz="2000"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endParaRPr sz="2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/>
        </p:nvSpPr>
        <p:spPr>
          <a:xfrm>
            <a:off x="1676400" y="1981200"/>
            <a:ext cx="6248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Questions ?</a:t>
            </a:r>
            <a:endParaRPr/>
          </a:p>
        </p:txBody>
      </p:sp>
      <p:pic>
        <p:nvPicPr>
          <p:cNvPr id="284" name="Google Shape;284;p36" descr="pe03513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042" y="1311000"/>
            <a:ext cx="2781907" cy="30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24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405350" y="4456800"/>
            <a:ext cx="8338500" cy="1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 more information, please visit our Guidance Google classroom using the code: </a:t>
            </a:r>
            <a:r>
              <a:rPr lang="en-US" sz="3000" b="1"/>
              <a:t>esgdpt4</a:t>
            </a:r>
            <a:r>
              <a:rPr lang="en-US" sz="2400"/>
              <a:t>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Students are also encouraged to check the information bulletin board across from the guidance office.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Guidance Google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Classroom Code:</a:t>
            </a: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94" name="Google Shape;294;p37"/>
          <p:cNvSpPr txBox="1"/>
          <p:nvPr/>
        </p:nvSpPr>
        <p:spPr>
          <a:xfrm>
            <a:off x="1620975" y="2516850"/>
            <a:ext cx="53439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</a:rPr>
              <a:t>esgdpt4</a:t>
            </a:r>
            <a:endParaRPr sz="7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/>
        </p:nvSpPr>
        <p:spPr>
          <a:xfrm>
            <a:off x="1676400" y="1981200"/>
            <a:ext cx="6248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2626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Help Needed!</a:t>
            </a:r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685800" y="2694992"/>
            <a:ext cx="7848600" cy="340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Please stack </a:t>
            </a:r>
            <a:r>
              <a:rPr lang="en-US" sz="3600" b="0" i="0" u="none" strike="noStrike" cap="none">
                <a:solidFill>
                  <a:srgbClr val="262699"/>
                </a:solidFill>
                <a:latin typeface="Times"/>
                <a:ea typeface="Times"/>
                <a:cs typeface="Times"/>
                <a:sym typeface="Times"/>
              </a:rPr>
              <a:t>BLUE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chairs on </a:t>
            </a: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chair racks .</a:t>
            </a: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Thank you!</a:t>
            </a:r>
            <a:endParaRPr sz="36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2" name="Google Shape;302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26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3" name="Google Shape;303;p38" descr="C:\Users\hughesb\AppData\Local\Microsoft\Windows\Temporary Internet Files\Content.IE5\GM3U0KU3\MC90038383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3657600"/>
            <a:ext cx="1666342" cy="235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 descr="C:\Users\hughesb\AppData\Local\Microsoft\Windows\Temporary Internet Files\Content.IE5\GM3U0KU3\MC90038383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67258" y="3581400"/>
            <a:ext cx="1666342" cy="235544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 txBox="1"/>
          <p:nvPr/>
        </p:nvSpPr>
        <p:spPr>
          <a:xfrm>
            <a:off x="1975950" y="5691425"/>
            <a:ext cx="52683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33CC"/>
                </a:solidFill>
              </a:rPr>
              <a:t>THANK YOU FOR COMING!</a:t>
            </a:r>
            <a:endParaRPr sz="3000" b="1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90800" y="609600"/>
            <a:ext cx="5867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HELPING YOU PLAN FOR SUCCESS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85800" y="2018325"/>
            <a:ext cx="7772400" cy="4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Provide introductory information about the transition process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Connect students and families with sources </a:t>
            </a:r>
            <a:r>
              <a:rPr lang="en-US"/>
              <a:t>for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further information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Guidance Contacts: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Mrs. Spoltore and Mme Simmons</a:t>
            </a:r>
            <a:endParaRPr/>
          </a:p>
        </p:txBody>
      </p:sp>
      <p:pic>
        <p:nvPicPr>
          <p:cNvPr id="107" name="Google Shape;107;p15" descr="C:\Users\hughesb\AppData\Local\Microsoft\Windows\Temporary Internet Files\Content.IE5\JK3AI3GR\MC910217525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81000"/>
            <a:ext cx="2199414" cy="19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375" y="4276726"/>
            <a:ext cx="2199425" cy="166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l="7984" r="38570"/>
          <a:stretch/>
        </p:blipFill>
        <p:spPr>
          <a:xfrm>
            <a:off x="5373500" y="1552225"/>
            <a:ext cx="3237924" cy="4543774"/>
          </a:xfrm>
          <a:prstGeom prst="rect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YOUR BROCHURE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Secondary School information nights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Magnet programs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Course selection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Graduation requirements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Contact info for each home and magnet secondary school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     GENERAL TIMELINES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266700" y="2212100"/>
            <a:ext cx="8610600" cy="3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November 201</a:t>
            </a:r>
            <a:r>
              <a:rPr lang="en-US" sz="2000" b="1" i="1"/>
              <a:t>8</a:t>
            </a: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-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Discussion about transition to Grade 9 begins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December 201</a:t>
            </a:r>
            <a:r>
              <a:rPr lang="en-US" sz="2000" b="1" i="1"/>
              <a:t>8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-Evening info meetings at secondary schools begin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		-Class guidance visits begin (</a:t>
            </a:r>
            <a:r>
              <a:rPr lang="en-US" sz="2000"/>
              <a:t>share transition information)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January 201</a:t>
            </a:r>
            <a:r>
              <a:rPr lang="en-US" sz="2000" b="1" i="1"/>
              <a:t>9 </a:t>
            </a: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-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Confirm registration procedures, destination schools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/>
              <a:t>January 18,  2019 -</a:t>
            </a:r>
            <a:r>
              <a:rPr lang="en-US" sz="2000"/>
              <a:t>Magnet applications due to secondary schools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/>
              <a:t>February 8, 2019</a:t>
            </a:r>
            <a:r>
              <a:rPr lang="en-US" sz="2000"/>
              <a:t>	- Magnet declaration of intent</a:t>
            </a:r>
            <a:endParaRPr sz="200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February 1</a:t>
            </a:r>
            <a:r>
              <a:rPr lang="en-US" sz="2000" b="1" i="1"/>
              <a:t>5</a:t>
            </a:r>
            <a:r>
              <a:rPr lang="en-US" sz="2000" b="1" i="1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201</a:t>
            </a:r>
            <a:r>
              <a:rPr lang="en-US" sz="2000" b="1" i="1"/>
              <a:t>9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-Term 1 report cards go home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		-Prepare for online course registration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February </a:t>
            </a:r>
            <a:r>
              <a:rPr lang="en-US" sz="2000" b="1" i="1">
                <a:solidFill>
                  <a:srgbClr val="CC0000"/>
                </a:solidFill>
              </a:rPr>
              <a:t>15</a:t>
            </a:r>
            <a:r>
              <a:rPr lang="en-US" sz="2000" b="1" i="1" u="none" strike="noStrike" cap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, 201</a:t>
            </a:r>
            <a:r>
              <a:rPr lang="en-US" sz="2000" b="1" i="1">
                <a:solidFill>
                  <a:srgbClr val="CC0000"/>
                </a:solidFill>
              </a:rPr>
              <a:t>9</a:t>
            </a:r>
            <a:r>
              <a:rPr lang="en-US" sz="2000" b="0" i="0" u="none" strike="noStrike" cap="none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-Online course registration (MyWay)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opens*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</a:pPr>
            <a:r>
              <a:rPr lang="en-US" sz="2000" b="1" i="1" u="none" strike="noStrike" cap="none">
                <a:solidFill>
                  <a:srgbClr val="1155CC"/>
                </a:solidFill>
                <a:latin typeface="Times"/>
                <a:ea typeface="Times"/>
                <a:cs typeface="Times"/>
                <a:sym typeface="Times"/>
              </a:rPr>
              <a:t>February 2</a:t>
            </a:r>
            <a:r>
              <a:rPr lang="en-US" sz="2000" b="1" i="1">
                <a:solidFill>
                  <a:srgbClr val="1155CC"/>
                </a:solidFill>
              </a:rPr>
              <a:t>6</a:t>
            </a:r>
            <a:r>
              <a:rPr lang="en-US" sz="2000" b="1" i="1" u="none" strike="noStrike" cap="none">
                <a:solidFill>
                  <a:srgbClr val="1155CC"/>
                </a:solidFill>
                <a:latin typeface="Times"/>
                <a:ea typeface="Times"/>
                <a:cs typeface="Times"/>
                <a:sym typeface="Times"/>
              </a:rPr>
              <a:t>, 201</a:t>
            </a:r>
            <a:r>
              <a:rPr lang="en-US" sz="2000" b="1" i="1">
                <a:solidFill>
                  <a:srgbClr val="1155CC"/>
                </a:solidFill>
              </a:rPr>
              <a:t>9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-Online course registration (MyWay) </a:t>
            </a:r>
            <a:r>
              <a:rPr lang="en-US"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closes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					-Signed course confirmation pages returned to school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</a:pP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4" name="Google Shape;124;p17" descr="C:\Users\hughesb\AppData\Local\Microsoft\Windows\Temporary Internet Files\Content.IE5\KEGN0FA0\MC900323565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82338" y="457200"/>
            <a:ext cx="1336925" cy="133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HOME SECONDARY </a:t>
            </a:r>
            <a:b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SCHOOLS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4709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are expected to attend their home school, unless they are applying for a Board-designated specialty (“magnet”) program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Home school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determined by home address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 is important that each student confirms his/her home secondary school</a:t>
            </a:r>
            <a:endParaRPr sz="2800" b="0" i="0" u="sng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u="sng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9972"/>
              </a:buClr>
              <a:buSzPts val="2800"/>
              <a:buFont typeface="Times"/>
              <a:buChar char="•"/>
            </a:pPr>
            <a:r>
              <a:rPr lang="en-US" sz="2800" b="1" u="sng">
                <a:solidFill>
                  <a:srgbClr val="009972"/>
                </a:solidFill>
                <a:hlinkClick r:id="rId3"/>
              </a:rPr>
              <a:t>https://bpweb.stswr.ca</a:t>
            </a:r>
            <a:r>
              <a:rPr lang="en-US" sz="2800" b="1" i="0" u="none" strike="noStrike" cap="none">
                <a:solidFill>
                  <a:srgbClr val="009972"/>
                </a:solidFill>
                <a:latin typeface="Times"/>
                <a:ea typeface="Times"/>
                <a:cs typeface="Times"/>
                <a:sym typeface="Times"/>
              </a:rPr>
              <a:t> 	      School Finder</a:t>
            </a:r>
            <a:endParaRPr/>
          </a:p>
        </p:txBody>
      </p:sp>
      <p:pic>
        <p:nvPicPr>
          <p:cNvPr id="132" name="Google Shape;132;p18" descr="bd06925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150" y="457200"/>
            <a:ext cx="1883904" cy="14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4776625" y="57410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SCHOOL FINDER at</a:t>
            </a:r>
            <a:b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400" b="0" i="0" u="sng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  <a:hlinkClick r:id="rId3"/>
              </a:rPr>
              <a:t>WRDSB.CA</a:t>
            </a:r>
            <a:endParaRPr sz="4400" b="0" i="0" u="none" strike="noStrike" cap="none">
              <a:solidFill>
                <a:srgbClr val="0033CC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40" name="Google Shape;140;p19" descr="bd06925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150" y="457200"/>
            <a:ext cx="1883904" cy="14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425" y="1868975"/>
            <a:ext cx="8576850" cy="4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C:\Users\hughesb\AppData\Local\Microsoft\Windows\Temporary Internet Files\Content.IE5\S18KHTOW\MC900297955[1].wm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735127">
            <a:off x="6850709" y="5682993"/>
            <a:ext cx="1666217" cy="808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OUT-OF-BOUNDARY</a:t>
            </a:r>
            <a:b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</a:br>
            <a:r>
              <a:rPr lang="en-US" sz="4400" b="0" i="0" u="none" strike="noStrike" cap="none">
                <a:solidFill>
                  <a:srgbClr val="0033CC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REQUESTS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518650" y="2001288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Typically, high schools do not consider out-of-boundary requests except for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medical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or </a:t>
            </a:r>
            <a:r>
              <a:rPr lang="en-US" sz="28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safety reasons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Requests will not be honoured for other reasons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requesting attendance at a different school from their home school, must submit an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8-9 Transfer Request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form (available from the office) to </a:t>
            </a:r>
            <a:r>
              <a:rPr lang="en-US" sz="2800"/>
              <a:t>Centennial office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u="sng"/>
              <a:t>TBD</a:t>
            </a:r>
            <a:endParaRPr/>
          </a:p>
        </p:txBody>
      </p:sp>
      <p:pic>
        <p:nvPicPr>
          <p:cNvPr id="150" name="Google Shape;150;p20" descr="bd06925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150" y="457200"/>
            <a:ext cx="1883904" cy="14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8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accent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SECONDARY SCHOOL “MAGNET” PROGRAMS</a:t>
            </a:r>
            <a:endParaRPr sz="4400" b="0" i="0" u="none" strike="noStrike" cap="none"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Cameron Heights offers 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International Baccalaureate (I.B.) Program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Eastwood Collegiate offers 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Integrated Arts Program</a:t>
            </a:r>
            <a:endParaRPr sz="24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/>
              <a:t>Kitchener-Waterloo CI offers </a:t>
            </a:r>
            <a:r>
              <a:rPr lang="en-US" sz="2400" b="1"/>
              <a:t>French Immersion or Extended French</a:t>
            </a:r>
            <a:endParaRPr sz="2400" b="1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KCI and SJAM offer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Fast Forward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school-to-work program – designed to develop sector certification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Waterloo C.I. offers </a:t>
            </a:r>
            <a:r>
              <a:rPr lang="en-US" sz="2400" b="1" i="0" u="none" strike="noStrike" cap="none">
                <a:solidFill>
                  <a:schemeClr val="dk1"/>
                </a:solidFill>
              </a:rPr>
              <a:t>ESL/ELD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Advanced Strings Program*</a:t>
            </a:r>
            <a:endParaRPr sz="1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1800" b="1"/>
              <a:t>    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*ONLY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for students currently enrolled in Strings, or who</a:t>
            </a:r>
            <a:r>
              <a:rPr lang="en-US" sz="1800"/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can demonstrate      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rPr lang="en-US" sz="1800"/>
              <a:t>      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previous experience/private lessons</a:t>
            </a:r>
            <a:endParaRPr sz="1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8" name="Google Shape;158;p21" descr="bd20012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"/>
            <a:ext cx="1420828" cy="159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 sz="1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On-screen Show (4:3)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Times</vt:lpstr>
      <vt:lpstr>Source Sans Pro Black</vt:lpstr>
      <vt:lpstr>Arial Black</vt:lpstr>
      <vt:lpstr>Noto Sans Symbols</vt:lpstr>
      <vt:lpstr>Calibri</vt:lpstr>
      <vt:lpstr>Blank Presentation</vt:lpstr>
      <vt:lpstr>Welcome!  Please fill all available seats from FRONT to BACK.  Thank you!</vt:lpstr>
      <vt:lpstr>Centennial P.S. Grade 8 to 9 Transition Information Night</vt:lpstr>
      <vt:lpstr>HELPING YOU PLAN FOR SUCCESS</vt:lpstr>
      <vt:lpstr>YOUR BROCHURE</vt:lpstr>
      <vt:lpstr>     GENERAL TIMELINES</vt:lpstr>
      <vt:lpstr>HOME SECONDARY  SCHOOLS</vt:lpstr>
      <vt:lpstr>SCHOOL FINDER at WRDSB.CA</vt:lpstr>
      <vt:lpstr>OUT-OF-BOUNDARY REQUESTS</vt:lpstr>
      <vt:lpstr>SECONDARY SCHOOL “MAGNET” PROGRAMS</vt:lpstr>
      <vt:lpstr>PROGRAM APPLICATION</vt:lpstr>
      <vt:lpstr>SECONDARY SCHOOL  FRENCH PROGRAMS</vt:lpstr>
      <vt:lpstr>ONTARIO SECONDARY SCHOOL DIPLOMA</vt:lpstr>
      <vt:lpstr>COMMUNITY INVOLVEMENT</vt:lpstr>
      <vt:lpstr> GRADE 10  LITERACY TEST</vt:lpstr>
      <vt:lpstr>MAKING  CHOICES for GRADE 9</vt:lpstr>
      <vt:lpstr>MAKING  CHOICES for GRADE 9</vt:lpstr>
      <vt:lpstr>      APPLIED COURSES</vt:lpstr>
      <vt:lpstr>ACADEMIC COURSES</vt:lpstr>
      <vt:lpstr>OPEN COURSES (Electives)</vt:lpstr>
      <vt:lpstr>     CHANGING ACADEMIC OR APPLIED STREAMS</vt:lpstr>
      <vt:lpstr>PowerPoint Presentation</vt:lpstr>
      <vt:lpstr>POINTS TO REMEMBER</vt:lpstr>
      <vt:lpstr>TIMELINE REVIEW</vt:lpstr>
      <vt:lpstr>Questions ?</vt:lpstr>
      <vt:lpstr>Guidance Google  Classroom Code:</vt:lpstr>
      <vt:lpstr>Help Needed!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Please fill all available seats from FRONT to BACK.  Thank you!</dc:title>
  <dc:creator>Vinay Tiwari</dc:creator>
  <cp:lastModifiedBy>Vinay Tiwari</cp:lastModifiedBy>
  <cp:revision>1</cp:revision>
  <dcterms:modified xsi:type="dcterms:W3CDTF">2018-11-22T21:05:45Z</dcterms:modified>
</cp:coreProperties>
</file>