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745" r:id="rId2"/>
    <p:sldId id="748" r:id="rId3"/>
    <p:sldId id="649" r:id="rId4"/>
    <p:sldId id="703" r:id="rId5"/>
    <p:sldId id="743" r:id="rId6"/>
    <p:sldId id="734" r:id="rId7"/>
    <p:sldId id="746" r:id="rId8"/>
    <p:sldId id="747" r:id="rId9"/>
    <p:sldId id="702" r:id="rId10"/>
    <p:sldId id="744" r:id="rId11"/>
    <p:sldId id="735" r:id="rId12"/>
    <p:sldId id="706" r:id="rId13"/>
    <p:sldId id="707" r:id="rId14"/>
    <p:sldId id="708" r:id="rId15"/>
    <p:sldId id="709" r:id="rId16"/>
    <p:sldId id="710" r:id="rId17"/>
    <p:sldId id="737" r:id="rId18"/>
    <p:sldId id="739" r:id="rId19"/>
    <p:sldId id="740" r:id="rId20"/>
    <p:sldId id="741" r:id="rId21"/>
    <p:sldId id="729" r:id="rId22"/>
    <p:sldId id="742" r:id="rId23"/>
    <p:sldId id="730" r:id="rId24"/>
    <p:sldId id="695" r:id="rId25"/>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596" userDrawn="1">
          <p15:clr>
            <a:srgbClr val="A4A3A4"/>
          </p15:clr>
        </p15:guide>
        <p15:guide id="2" pos="2880" userDrawn="1">
          <p15:clr>
            <a:srgbClr val="A4A3A4"/>
          </p15:clr>
        </p15:guide>
        <p15:guide id="3" orient="horz" pos="1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sey Breslow" initials="LB" lastIdx="1" clrIdx="0">
    <p:extLst/>
  </p:cmAuthor>
  <p:cmAuthor id="2" name="Deanna" initials="D"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1FD"/>
    <a:srgbClr val="31B6FD"/>
    <a:srgbClr val="1DABFD"/>
    <a:srgbClr val="039EF9"/>
    <a:srgbClr val="028BDB"/>
    <a:srgbClr val="02202E"/>
    <a:srgbClr val="02283A"/>
    <a:srgbClr val="045174"/>
    <a:srgbClr val="29B6F6"/>
    <a:srgbClr val="03A9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34" autoAdjust="0"/>
    <p:restoredTop sz="34688" autoAdjust="0"/>
  </p:normalViewPr>
  <p:slideViewPr>
    <p:cSldViewPr snapToGrid="0" snapToObjects="1">
      <p:cViewPr>
        <p:scale>
          <a:sx n="41" d="100"/>
          <a:sy n="41" d="100"/>
        </p:scale>
        <p:origin x="-2971" y="-58"/>
      </p:cViewPr>
      <p:guideLst>
        <p:guide orient="horz" pos="1596"/>
        <p:guide orient="horz" pos="1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7" d="100"/>
          <a:sy n="97"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80A83A8-2E45-0548-B3C9-C096518BCF82}" type="datetimeFigureOut">
              <a:rPr lang="en-US" smtClean="0"/>
              <a:pPr/>
              <a:t>12/9/2015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05028E8-0986-2C48-A24F-782A77C255B6}" type="slidenum">
              <a:rPr lang="en-US" smtClean="0"/>
              <a:pPr/>
              <a:t>‹#›</a:t>
            </a:fld>
            <a:endParaRPr lang="en-US" dirty="0"/>
          </a:p>
        </p:txBody>
      </p:sp>
    </p:spTree>
    <p:extLst>
      <p:ext uri="{BB962C8B-B14F-4D97-AF65-F5344CB8AC3E}">
        <p14:creationId xmlns:p14="http://schemas.microsoft.com/office/powerpoint/2010/main" val="27051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7894DD2-0DDA-C24C-A772-AE987C62F897}" type="datetimeFigureOut">
              <a:rPr lang="en-US" smtClean="0"/>
              <a:pPr/>
              <a:t>12/9/2015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24DC8D-BEC2-D34A-81E1-6AC3BD4AB132}" type="slidenum">
              <a:rPr lang="en-US" smtClean="0"/>
              <a:pPr/>
              <a:t>‹#›</a:t>
            </a:fld>
            <a:endParaRPr lang="en-US" dirty="0"/>
          </a:p>
        </p:txBody>
      </p:sp>
    </p:spTree>
    <p:extLst>
      <p:ext uri="{BB962C8B-B14F-4D97-AF65-F5344CB8AC3E}">
        <p14:creationId xmlns:p14="http://schemas.microsoft.com/office/powerpoint/2010/main" val="758253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du.gov.on.ca/eng/about/great.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edu.gov.on.ca/eng/about/confidence.html" TargetMode="External"/><Relationship Id="rId5" Type="http://schemas.openxmlformats.org/officeDocument/2006/relationships/hyperlink" Target="http://www.edu.gov.on.ca/eng/about/wellBeing.html" TargetMode="External"/><Relationship Id="rId4" Type="http://schemas.openxmlformats.org/officeDocument/2006/relationships/hyperlink" Target="http://www.edu.gov.on.ca/eng/about/equity.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u="none" dirty="0" smtClean="0"/>
              <a:t>Speaker’s Notes:</a:t>
            </a:r>
          </a:p>
          <a:p>
            <a:endParaRPr lang="en-US" dirty="0" smtClean="0"/>
          </a:p>
          <a:p>
            <a:r>
              <a:rPr lang="en-US" dirty="0" smtClean="0"/>
              <a:t>[Welcoming</a:t>
            </a:r>
            <a:r>
              <a:rPr lang="en-US" baseline="0" dirty="0" smtClean="0"/>
              <a:t> Remarks - Personalize for your own context]</a:t>
            </a:r>
          </a:p>
          <a:p>
            <a:endParaRPr lang="en-US" baseline="0" dirty="0" smtClean="0"/>
          </a:p>
          <a:p>
            <a:r>
              <a:rPr lang="en-US" u="none" baseline="0" dirty="0" smtClean="0"/>
              <a:t>Implementation of </a:t>
            </a:r>
            <a:r>
              <a:rPr lang="en-US" baseline="0" dirty="0" smtClean="0"/>
              <a:t>the Revised Health and Physical Education Curriculum, Grade 1 -12 in Ontario Schools </a:t>
            </a:r>
            <a:r>
              <a:rPr lang="en-US" u="none" baseline="0" dirty="0" smtClean="0"/>
              <a:t>begins in September 2015. </a:t>
            </a:r>
          </a:p>
          <a:p>
            <a:endParaRPr lang="en-US" baseline="0" dirty="0" smtClean="0"/>
          </a:p>
          <a:p>
            <a:r>
              <a:rPr lang="en-US" baseline="0" dirty="0" smtClean="0"/>
              <a:t>This presentation </a:t>
            </a:r>
            <a:r>
              <a:rPr lang="en-US" u="none" strike="noStrike" baseline="0" dirty="0" smtClean="0"/>
              <a:t>was developed jointly by the Ontario</a:t>
            </a:r>
            <a:r>
              <a:rPr lang="en-US" u="none" baseline="0" dirty="0" smtClean="0"/>
              <a:t> </a:t>
            </a:r>
            <a:r>
              <a:rPr lang="en-US" baseline="0" dirty="0" smtClean="0"/>
              <a:t>Principals’ Council and the Catholic Principals’ Council of Ontario.</a:t>
            </a:r>
          </a:p>
          <a:p>
            <a:endParaRPr lang="en-US" b="1" baseline="0" dirty="0" smtClean="0"/>
          </a:p>
          <a:p>
            <a:r>
              <a:rPr lang="en-US" baseline="0" dirty="0" smtClean="0"/>
              <a:t>[</a:t>
            </a:r>
            <a:r>
              <a:rPr lang="en-US" i="1" baseline="0" dirty="0" smtClean="0"/>
              <a:t>Note</a:t>
            </a:r>
            <a:r>
              <a:rPr lang="en-US" baseline="0" dirty="0" smtClean="0"/>
              <a:t>: Throughout these notes the term </a:t>
            </a:r>
            <a:r>
              <a:rPr lang="en-US" i="1" baseline="0" dirty="0" smtClean="0"/>
              <a:t>parent</a:t>
            </a:r>
            <a:r>
              <a:rPr lang="en-US" baseline="0" dirty="0" smtClean="0"/>
              <a:t> refers to parents, caregivers and guardians]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t>1</a:t>
            </a:fld>
            <a:endParaRPr lang="en-US" dirty="0"/>
          </a:p>
        </p:txBody>
      </p:sp>
    </p:spTree>
    <p:extLst>
      <p:ext uri="{BB962C8B-B14F-4D97-AF65-F5344CB8AC3E}">
        <p14:creationId xmlns:p14="http://schemas.microsoft.com/office/powerpoint/2010/main" val="411089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b="1"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1" u="none" dirty="0" smtClean="0"/>
              <a:t>Speaker’s</a:t>
            </a:r>
            <a:r>
              <a:rPr lang="en-CA" b="1" u="none" baseline="0" dirty="0" smtClean="0"/>
              <a:t> </a:t>
            </a:r>
            <a:r>
              <a:rPr lang="en-CA" b="1" u="none" dirty="0" smtClean="0"/>
              <a:t>Notes:</a:t>
            </a:r>
          </a:p>
          <a:p>
            <a:endParaRPr lang="en-US" dirty="0" smtClean="0"/>
          </a:p>
          <a:p>
            <a:r>
              <a:rPr lang="en-US" dirty="0" smtClean="0"/>
              <a:t>The</a:t>
            </a:r>
            <a:r>
              <a:rPr lang="en-US" baseline="0" dirty="0" smtClean="0"/>
              <a:t> world of our youth today is constantly changing. </a:t>
            </a:r>
            <a:r>
              <a:rPr lang="en-US" u="none" strike="noStrike" dirty="0" smtClean="0"/>
              <a:t>A current and</a:t>
            </a:r>
            <a:r>
              <a:rPr lang="en-US" u="none" strike="noStrike" baseline="0" dirty="0" smtClean="0"/>
              <a:t> updated </a:t>
            </a:r>
            <a:r>
              <a:rPr lang="en-US" dirty="0" smtClean="0"/>
              <a:t>curriculum </a:t>
            </a:r>
            <a:r>
              <a:rPr lang="en-US" u="none" dirty="0" smtClean="0"/>
              <a:t>helps students develop the knowledge and skills they need to thrive</a:t>
            </a:r>
            <a:r>
              <a:rPr lang="en-US" u="none" baseline="0" dirty="0" smtClean="0"/>
              <a:t> in today’s world.</a:t>
            </a:r>
            <a:r>
              <a:rPr lang="en-US" u="none" dirty="0" smtClean="0"/>
              <a:t> </a:t>
            </a:r>
            <a:r>
              <a:rPr lang="en-US" baseline="0" dirty="0" smtClean="0"/>
              <a:t>The following brief video describes some of the skills our  learners require to be successful in the future.</a:t>
            </a:r>
          </a:p>
          <a:p>
            <a:endParaRPr lang="en-US" baseline="0" dirty="0" smtClean="0"/>
          </a:p>
          <a:p>
            <a:r>
              <a:rPr lang="en-US" baseline="0" dirty="0" smtClean="0"/>
              <a:t>Show video:  www.edu.gov.on.ca/eng/about/excellent.html</a:t>
            </a:r>
          </a:p>
          <a:p>
            <a:r>
              <a:rPr lang="en-US" baseline="0" dirty="0" smtClean="0"/>
              <a:t> </a:t>
            </a:r>
          </a:p>
        </p:txBody>
      </p:sp>
      <p:sp>
        <p:nvSpPr>
          <p:cNvPr id="4" name="Slide Number Placeholder 3"/>
          <p:cNvSpPr>
            <a:spLocks noGrp="1"/>
          </p:cNvSpPr>
          <p:nvPr>
            <p:ph type="sldNum" sz="quarter" idx="10"/>
          </p:nvPr>
        </p:nvSpPr>
        <p:spPr/>
        <p:txBody>
          <a:bodyPr/>
          <a:lstStyle/>
          <a:p>
            <a:fld id="{3624DC8D-BEC2-D34A-81E1-6AC3BD4AB132}" type="slidenum">
              <a:rPr lang="en-US" smtClean="0"/>
              <a:t>10</a:t>
            </a:fld>
            <a:endParaRPr lang="en-US" dirty="0"/>
          </a:p>
        </p:txBody>
      </p:sp>
    </p:spTree>
    <p:extLst>
      <p:ext uri="{BB962C8B-B14F-4D97-AF65-F5344CB8AC3E}">
        <p14:creationId xmlns:p14="http://schemas.microsoft.com/office/powerpoint/2010/main" val="226513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Speaker’s Notes:</a:t>
            </a:r>
          </a:p>
          <a:p>
            <a:endParaRPr lang="en-US" baseline="0" dirty="0" smtClean="0"/>
          </a:p>
          <a:p>
            <a:r>
              <a:rPr lang="en-US" baseline="0" dirty="0" smtClean="0"/>
              <a:t>The </a:t>
            </a:r>
            <a:r>
              <a:rPr lang="en-US" u="none" baseline="0" dirty="0" smtClean="0"/>
              <a:t>updated</a:t>
            </a:r>
            <a:r>
              <a:rPr lang="en-US" baseline="0" dirty="0" smtClean="0"/>
              <a:t> HPE Curriculum will help today’s students </a:t>
            </a:r>
            <a:r>
              <a:rPr lang="en-US" u="none" dirty="0" smtClean="0"/>
              <a:t>meet the opportunities</a:t>
            </a:r>
            <a:r>
              <a:rPr lang="en-US" u="none" baseline="0" dirty="0" smtClean="0"/>
              <a:t> and</a:t>
            </a:r>
            <a:r>
              <a:rPr lang="en-US" u="none" dirty="0" smtClean="0"/>
              <a:t> challenges of</a:t>
            </a:r>
            <a:r>
              <a:rPr lang="en-US" u="none" baseline="0" dirty="0" smtClean="0"/>
              <a:t> growing up </a:t>
            </a:r>
            <a:r>
              <a:rPr lang="en-US" baseline="0" dirty="0" smtClean="0"/>
              <a:t>by supporting them to:</a:t>
            </a:r>
          </a:p>
          <a:p>
            <a:r>
              <a:rPr lang="en-US" baseline="0" dirty="0" smtClean="0"/>
              <a:t>-understand themselves and others</a:t>
            </a:r>
          </a:p>
          <a:p>
            <a:r>
              <a:rPr lang="en-US" baseline="0" dirty="0" smtClean="0"/>
              <a:t>-think critically and make and promote health choices</a:t>
            </a:r>
          </a:p>
          <a:p>
            <a:r>
              <a:rPr lang="en-US" baseline="0" dirty="0" smtClean="0"/>
              <a:t>-develop and maintain health</a:t>
            </a:r>
            <a:r>
              <a:rPr lang="en-US" u="none" baseline="0" dirty="0" smtClean="0"/>
              <a:t>y</a:t>
            </a:r>
            <a:r>
              <a:rPr lang="en-US" baseline="0" dirty="0" smtClean="0"/>
              <a:t> relationships</a:t>
            </a:r>
          </a:p>
          <a:p>
            <a:r>
              <a:rPr lang="en-US" baseline="0" dirty="0" smtClean="0"/>
              <a:t>-be safe physically and emotionally</a:t>
            </a:r>
          </a:p>
          <a:p>
            <a:r>
              <a:rPr lang="en-US" baseline="0" dirty="0" smtClean="0"/>
              <a:t>-be physically active for life and thrive</a:t>
            </a:r>
          </a:p>
          <a:p>
            <a:endParaRPr lang="en-US" baseline="0" dirty="0" smtClean="0"/>
          </a:p>
          <a:p>
            <a:r>
              <a:rPr lang="en-US" i="0" u="none" baseline="0" dirty="0" smtClean="0"/>
              <a:t>The following few slides will provide some examples of the content and concepts students will be learning </a:t>
            </a:r>
            <a:r>
              <a:rPr lang="en-US" i="0" u="none" strike="noStrike" baseline="0" dirty="0" smtClean="0"/>
              <a:t>in these areas</a:t>
            </a:r>
            <a:r>
              <a:rPr lang="en-US" i="0" u="none" baseline="0" dirty="0" smtClean="0"/>
              <a:t>.</a:t>
            </a:r>
          </a:p>
          <a:p>
            <a:r>
              <a:rPr lang="en-US" baseline="0" dirty="0" smtClean="0"/>
              <a:t> </a:t>
            </a:r>
          </a:p>
          <a:p>
            <a:pPr defTabSz="465887">
              <a:defRPr/>
            </a:pPr>
            <a:r>
              <a:rPr lang="en-US" b="1" dirty="0" smtClean="0"/>
              <a:t>Additional Information:</a:t>
            </a:r>
          </a:p>
          <a:p>
            <a:r>
              <a:rPr lang="en-US" dirty="0" smtClean="0"/>
              <a:t>More</a:t>
            </a:r>
            <a:r>
              <a:rPr lang="en-US" baseline="0" dirty="0" smtClean="0"/>
              <a:t> detailed information is found in the Parent Guides available on the Ministry Website and referenced at the end of this presentation.</a:t>
            </a:r>
          </a:p>
          <a:p>
            <a:endParaRPr lang="en-US"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11</a:t>
            </a:fld>
            <a:endParaRPr lang="en-US" dirty="0"/>
          </a:p>
        </p:txBody>
      </p:sp>
    </p:spTree>
    <p:extLst>
      <p:ext uri="{BB962C8B-B14F-4D97-AF65-F5344CB8AC3E}">
        <p14:creationId xmlns:p14="http://schemas.microsoft.com/office/powerpoint/2010/main" val="41903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smtClean="0"/>
              <a:t>Speaker’s Notes:</a:t>
            </a:r>
          </a:p>
          <a:p>
            <a:endParaRPr lang="en-US" b="1" strike="noStrike" dirty="0" smtClean="0"/>
          </a:p>
          <a:p>
            <a:r>
              <a:rPr lang="en-US" b="0" strike="noStrike" dirty="0" smtClean="0"/>
              <a:t>Students are learning to</a:t>
            </a:r>
            <a:r>
              <a:rPr lang="en-US" b="0" strike="noStrike" baseline="0" dirty="0" smtClean="0"/>
              <a:t> understand themselves and others.</a:t>
            </a:r>
          </a:p>
          <a:p>
            <a:endParaRPr lang="en-US" strike="sngStrike"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12</a:t>
            </a:fld>
            <a:endParaRPr lang="en-US" dirty="0"/>
          </a:p>
        </p:txBody>
      </p:sp>
    </p:spTree>
    <p:extLst>
      <p:ext uri="{BB962C8B-B14F-4D97-AF65-F5344CB8AC3E}">
        <p14:creationId xmlns:p14="http://schemas.microsoft.com/office/powerpoint/2010/main" val="407196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2">
                    <a:lumMod val="25000"/>
                  </a:schemeClr>
                </a:solidFill>
              </a:rPr>
              <a:t>Speaker’s Notes:</a:t>
            </a:r>
          </a:p>
          <a:p>
            <a:endParaRPr lang="en-US" dirty="0">
              <a:solidFill>
                <a:schemeClr val="bg2">
                  <a:lumMod val="25000"/>
                </a:schemeClr>
              </a:solidFill>
            </a:endParaRPr>
          </a:p>
          <a:p>
            <a:r>
              <a:rPr lang="en-US" dirty="0">
                <a:solidFill>
                  <a:schemeClr val="bg2">
                    <a:lumMod val="25000"/>
                  </a:schemeClr>
                </a:solidFill>
              </a:rPr>
              <a:t>Students are developing their ability to think critically and make healthy choices</a:t>
            </a:r>
            <a:endParaRPr lang="en-US" u="none" strike="noStrike" dirty="0" smtClean="0"/>
          </a:p>
          <a:p>
            <a:endParaRPr lang="en-US" strike="sngStrike"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13</a:t>
            </a:fld>
            <a:endParaRPr lang="en-US" dirty="0"/>
          </a:p>
        </p:txBody>
      </p:sp>
    </p:spTree>
    <p:extLst>
      <p:ext uri="{BB962C8B-B14F-4D97-AF65-F5344CB8AC3E}">
        <p14:creationId xmlns:p14="http://schemas.microsoft.com/office/powerpoint/2010/main" val="428775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dirty="0">
              <a:solidFill>
                <a:schemeClr val="bg2">
                  <a:lumMod val="25000"/>
                </a:schemeClr>
              </a:solidFill>
            </a:endParaRPr>
          </a:p>
          <a:p>
            <a:r>
              <a:rPr lang="en-US" u="none" dirty="0">
                <a:solidFill>
                  <a:schemeClr val="bg2">
                    <a:lumMod val="25000"/>
                  </a:schemeClr>
                </a:solidFill>
              </a:rPr>
              <a:t>Students</a:t>
            </a:r>
            <a:r>
              <a:rPr lang="en-US" dirty="0">
                <a:solidFill>
                  <a:schemeClr val="bg2">
                    <a:lumMod val="25000"/>
                  </a:schemeClr>
                </a:solidFill>
              </a:rPr>
              <a:t> are learning skills that will help them to develop and maintain healthy relationships</a:t>
            </a:r>
          </a:p>
          <a:p>
            <a:endParaRPr lang="en-US" u="none" strike="sngStrike"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14</a:t>
            </a:fld>
            <a:endParaRPr lang="en-US" dirty="0"/>
          </a:p>
        </p:txBody>
      </p:sp>
    </p:spTree>
    <p:extLst>
      <p:ext uri="{BB962C8B-B14F-4D97-AF65-F5344CB8AC3E}">
        <p14:creationId xmlns:p14="http://schemas.microsoft.com/office/powerpoint/2010/main" val="94791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sz="1200" b="1" dirty="0">
                <a:solidFill>
                  <a:prstClr val="black"/>
                </a:solidFill>
              </a:rPr>
              <a:t>Speaker’s Notes:</a:t>
            </a:r>
          </a:p>
          <a:p>
            <a:endParaRPr lang="en-US" sz="1200" u="none" dirty="0" smtClean="0"/>
          </a:p>
          <a:p>
            <a:r>
              <a:rPr lang="en-US" sz="1200" u="none" dirty="0" smtClean="0"/>
              <a:t>Throughout</a:t>
            </a:r>
            <a:r>
              <a:rPr lang="en-US" sz="1200" u="none" baseline="0" dirty="0" smtClean="0"/>
              <a:t> the curriculum, students are learning to be safe – physically and emotionally.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15</a:t>
            </a:fld>
            <a:endParaRPr lang="en-US" dirty="0"/>
          </a:p>
        </p:txBody>
      </p:sp>
    </p:spTree>
    <p:extLst>
      <p:ext uri="{BB962C8B-B14F-4D97-AF65-F5344CB8AC3E}">
        <p14:creationId xmlns:p14="http://schemas.microsoft.com/office/powerpoint/2010/main" val="767756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u="none" dirty="0" smtClean="0"/>
              <a:t>In</a:t>
            </a:r>
            <a:r>
              <a:rPr lang="en-US" u="none" baseline="0" dirty="0" smtClean="0"/>
              <a:t> Health and Physical Education, s</a:t>
            </a:r>
            <a:r>
              <a:rPr lang="en-US" u="none" dirty="0" smtClean="0"/>
              <a:t>tudents have an opportunity to participate in a variety of activities</a:t>
            </a:r>
            <a:r>
              <a:rPr lang="en-US" u="none" baseline="0" dirty="0" smtClean="0"/>
              <a:t> and sports, to develop skills for being physically active for life. </a:t>
            </a:r>
            <a:endParaRPr lang="en-US" u="none" dirty="0" smtClean="0"/>
          </a:p>
          <a:p>
            <a:endParaRPr lang="en-US" u="sng" strike="sngStrike" baseline="0" dirty="0" smtClean="0"/>
          </a:p>
        </p:txBody>
      </p:sp>
      <p:sp>
        <p:nvSpPr>
          <p:cNvPr id="4" name="Slide Number Placeholder 3"/>
          <p:cNvSpPr>
            <a:spLocks noGrp="1"/>
          </p:cNvSpPr>
          <p:nvPr>
            <p:ph type="sldNum" sz="quarter" idx="10"/>
          </p:nvPr>
        </p:nvSpPr>
        <p:spPr/>
        <p:txBody>
          <a:bodyPr/>
          <a:lstStyle/>
          <a:p>
            <a:fld id="{3624DC8D-BEC2-D34A-81E1-6AC3BD4AB132}" type="slidenum">
              <a:rPr lang="en-US" smtClean="0"/>
              <a:pPr/>
              <a:t>16</a:t>
            </a:fld>
            <a:endParaRPr lang="en-US" dirty="0"/>
          </a:p>
        </p:txBody>
      </p:sp>
    </p:spTree>
    <p:extLst>
      <p:ext uri="{BB962C8B-B14F-4D97-AF65-F5344CB8AC3E}">
        <p14:creationId xmlns:p14="http://schemas.microsoft.com/office/powerpoint/2010/main" val="416885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t>Speaker’s</a:t>
            </a:r>
            <a:r>
              <a:rPr lang="en-CA" b="1" u="none" baseline="0" dirty="0" smtClean="0"/>
              <a:t> </a:t>
            </a:r>
            <a:r>
              <a:rPr lang="en-CA" b="1" u="none" dirty="0" smtClean="0"/>
              <a:t>Notes:</a:t>
            </a:r>
          </a:p>
          <a:p>
            <a:endParaRPr lang="en-US" strike="sngStrike" dirty="0"/>
          </a:p>
          <a:p>
            <a:r>
              <a:rPr lang="en-US" dirty="0"/>
              <a:t>The way that students learn about Health Education has changed. The updated curriculum is not about memorizing health facts and diagrams. Students are learning about things that are important to their safety and well-being. They are learning about healthy eating, safety and injury prevention, substance use and addictions, mental health as well as sexual health. They learn to apply their knowledge to make healthy choices and to consider how their health is influenced by (or influences) the world around them.</a:t>
            </a:r>
            <a:r>
              <a:rPr lang="en-US" u="sng" dirty="0"/>
              <a:t> </a:t>
            </a:r>
          </a:p>
          <a:p>
            <a:endParaRPr lang="en-US" dirty="0"/>
          </a:p>
          <a:p>
            <a:r>
              <a:rPr lang="en-US" dirty="0"/>
              <a:t>Human development and sexual health is one part of the overall health and well-being. It involves learning about oneself and others, about skills for healthy relationships and about social and emotional skills.</a:t>
            </a:r>
          </a:p>
          <a:p>
            <a:endParaRPr lang="en-US" b="0"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pPr/>
              <a:t>17</a:t>
            </a:fld>
            <a:endParaRPr lang="en-US" dirty="0"/>
          </a:p>
        </p:txBody>
      </p:sp>
    </p:spTree>
    <p:extLst>
      <p:ext uri="{BB962C8B-B14F-4D97-AF65-F5344CB8AC3E}">
        <p14:creationId xmlns:p14="http://schemas.microsoft.com/office/powerpoint/2010/main" val="230269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Additional Information</a:t>
            </a:r>
            <a:r>
              <a:rPr lang="en-US" b="1" u="sng" baseline="0" dirty="0" smtClean="0"/>
              <a:t>:</a:t>
            </a:r>
            <a:endParaRPr lang="en-US" b="1" u="sng" dirty="0" smtClean="0"/>
          </a:p>
          <a:p>
            <a:endParaRPr lang="en-US" u="none" strike="noStrik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1-6).</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18</a:t>
            </a:fld>
            <a:endParaRPr lang="en-US" dirty="0"/>
          </a:p>
        </p:txBody>
      </p:sp>
    </p:spTree>
    <p:extLst>
      <p:ext uri="{BB962C8B-B14F-4D97-AF65-F5344CB8AC3E}">
        <p14:creationId xmlns:p14="http://schemas.microsoft.com/office/powerpoint/2010/main" val="3327890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1-6).</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19</a:t>
            </a:fld>
            <a:endParaRPr lang="en-US" dirty="0"/>
          </a:p>
        </p:txBody>
      </p:sp>
    </p:spTree>
    <p:extLst>
      <p:ext uri="{BB962C8B-B14F-4D97-AF65-F5344CB8AC3E}">
        <p14:creationId xmlns:p14="http://schemas.microsoft.com/office/powerpoint/2010/main" val="42677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1" u="none" dirty="0" smtClean="0"/>
              <a:t>Speaker’s Notes:</a:t>
            </a:r>
          </a:p>
          <a:p>
            <a:endParaRPr lang="en-US" dirty="0" smtClean="0"/>
          </a:p>
          <a:p>
            <a:r>
              <a:rPr lang="en-US" dirty="0" smtClean="0"/>
              <a:t>[Welcoming</a:t>
            </a:r>
            <a:r>
              <a:rPr lang="en-US" baseline="0" dirty="0" smtClean="0"/>
              <a:t> Remarks - Personalize for your own context]</a:t>
            </a:r>
          </a:p>
          <a:p>
            <a:endParaRPr lang="en-US" baseline="0" dirty="0" smtClean="0"/>
          </a:p>
          <a:p>
            <a:r>
              <a:rPr lang="en-US" u="none" baseline="0" dirty="0" smtClean="0"/>
              <a:t>Implementation of </a:t>
            </a:r>
            <a:r>
              <a:rPr lang="en-US" baseline="0" dirty="0" smtClean="0"/>
              <a:t>the Revised Health and Physical Education Curriculum, Grade 1 -12 in Ontario Schools </a:t>
            </a:r>
            <a:r>
              <a:rPr lang="en-US" u="none" baseline="0" dirty="0" smtClean="0"/>
              <a:t>begins in September 2015. </a:t>
            </a:r>
          </a:p>
          <a:p>
            <a:endParaRPr lang="en-US" baseline="0" dirty="0" smtClean="0"/>
          </a:p>
          <a:p>
            <a:r>
              <a:rPr lang="en-US" baseline="0" dirty="0" smtClean="0"/>
              <a:t>This presentation </a:t>
            </a:r>
            <a:r>
              <a:rPr lang="en-US" u="none" strike="noStrike" baseline="0" dirty="0" smtClean="0"/>
              <a:t>was developed jointly by the Ontario</a:t>
            </a:r>
            <a:r>
              <a:rPr lang="en-US" u="none" baseline="0" dirty="0" smtClean="0"/>
              <a:t> </a:t>
            </a:r>
            <a:r>
              <a:rPr lang="en-US" baseline="0" dirty="0" smtClean="0"/>
              <a:t>Principals’ Council and the Catholic Principals’ Council of Ontario.</a:t>
            </a:r>
          </a:p>
          <a:p>
            <a:endParaRPr lang="en-US" b="1" baseline="0" dirty="0" smtClean="0"/>
          </a:p>
          <a:p>
            <a:r>
              <a:rPr lang="en-US" baseline="0" dirty="0" smtClean="0"/>
              <a:t>[</a:t>
            </a:r>
            <a:r>
              <a:rPr lang="en-US" i="1" baseline="0" dirty="0" smtClean="0"/>
              <a:t>Note</a:t>
            </a:r>
            <a:r>
              <a:rPr lang="en-US" baseline="0" dirty="0" smtClean="0"/>
              <a:t>: Throughout these notes the term </a:t>
            </a:r>
            <a:r>
              <a:rPr lang="en-US" i="1" baseline="0" dirty="0" smtClean="0"/>
              <a:t>parent</a:t>
            </a:r>
            <a:r>
              <a:rPr lang="en-US" baseline="0" dirty="0" smtClean="0"/>
              <a:t> refers to parents, caregivers and guardians]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t>2</a:t>
            </a:fld>
            <a:endParaRPr lang="en-US" dirty="0"/>
          </a:p>
        </p:txBody>
      </p:sp>
    </p:spTree>
    <p:extLst>
      <p:ext uri="{BB962C8B-B14F-4D97-AF65-F5344CB8AC3E}">
        <p14:creationId xmlns:p14="http://schemas.microsoft.com/office/powerpoint/2010/main" val="411089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b="1" dirty="0">
                <a:solidFill>
                  <a:prstClr val="black"/>
                </a:solidFill>
              </a:rPr>
              <a:t>Speaker’s Notes:</a:t>
            </a:r>
          </a:p>
          <a:p>
            <a:endParaRPr lang="en-US" u="none" dirty="0" smtClean="0"/>
          </a:p>
          <a:p>
            <a:r>
              <a:rPr lang="en-US" sz="1200" kern="1200" dirty="0" smtClean="0">
                <a:solidFill>
                  <a:schemeClr val="tx1"/>
                </a:solidFill>
                <a:effectLst/>
                <a:latin typeface="+mn-lt"/>
                <a:ea typeface="+mn-ea"/>
                <a:cs typeface="+mn-cs"/>
              </a:rPr>
              <a:t>Learning about human development and sexual health is one part of learning about overall health and well-being. It involves learning about oneself and others, about skills for healthy relationships and about social and emotional skills.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this slide to provide more information about the human development and sexual health part of the curriculum. The information is taken from the parent guide (Human Development and Sexual Health, Grades 7-12).</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terminology used in the prompts and examples relating to Human Development and Sexual Health is factual and straightforward, as experts advise that this approach can help </a:t>
            </a:r>
            <a:r>
              <a:rPr lang="en-CA" sz="1200" kern="1200" dirty="0" smtClean="0">
                <a:solidFill>
                  <a:schemeClr val="tx1"/>
                </a:solidFill>
                <a:effectLst/>
                <a:latin typeface="+mn-lt"/>
                <a:ea typeface="+mn-ea"/>
                <a:cs typeface="+mn-cs"/>
              </a:rPr>
              <a:t>de-stigmatize concepts associated with sexuality. If parents have questions or concerns about specific topics in the curriculum, it may be helpful to explain to the purpose of optional prompts and examples.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20</a:t>
            </a:fld>
            <a:endParaRPr lang="en-US" dirty="0"/>
          </a:p>
        </p:txBody>
      </p:sp>
    </p:spTree>
    <p:extLst>
      <p:ext uri="{BB962C8B-B14F-4D97-AF65-F5344CB8AC3E}">
        <p14:creationId xmlns:p14="http://schemas.microsoft.com/office/powerpoint/2010/main" val="3736454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CA" sz="1200" b="1" dirty="0" smtClean="0">
                <a:solidFill>
                  <a:prstClr val="black"/>
                </a:solidFill>
                <a:latin typeface="+mn-lt"/>
              </a:rPr>
              <a:t>Speaker’s </a:t>
            </a:r>
            <a:r>
              <a:rPr lang="en-CA" sz="1200" b="1" dirty="0">
                <a:solidFill>
                  <a:prstClr val="black"/>
                </a:solidFill>
                <a:latin typeface="+mn-lt"/>
              </a:rPr>
              <a:t>Notes:</a:t>
            </a:r>
          </a:p>
          <a:p>
            <a:endParaRPr lang="en-CA" altLang="en-US" sz="1200" u="none" dirty="0" smtClean="0">
              <a:latin typeface="+mn-lt"/>
              <a:ea typeface="ＭＳ Ｐゴシック" pitchFamily="34" charset="-128"/>
            </a:endParaRPr>
          </a:p>
          <a:p>
            <a:r>
              <a:rPr lang="en-CA" altLang="en-US" sz="1200" u="none" dirty="0" smtClean="0">
                <a:latin typeface="+mn-lt"/>
                <a:ea typeface="ＭＳ Ｐゴシック" pitchFamily="34" charset="-128"/>
              </a:rPr>
              <a:t>The Ministry of Education</a:t>
            </a:r>
            <a:r>
              <a:rPr lang="en-CA" altLang="en-US" sz="1200" u="none" baseline="0" dirty="0" smtClean="0">
                <a:latin typeface="+mn-lt"/>
                <a:ea typeface="ＭＳ Ｐゴシック" pitchFamily="34" charset="-128"/>
              </a:rPr>
              <a:t> has created a series of resources for parents about the Health and Physical Education curriculum, including guides for each grade. </a:t>
            </a:r>
          </a:p>
          <a:p>
            <a:r>
              <a:rPr lang="en-CA" altLang="en-US" sz="1200" u="none" baseline="0" dirty="0" smtClean="0">
                <a:latin typeface="+mn-lt"/>
                <a:ea typeface="ＭＳ Ｐゴシック" pitchFamily="34" charset="-128"/>
              </a:rPr>
              <a:t>The materials provide an overview about what students will learn in each grade, and why the learning is important to a child’s safety and well-being. There are also ideas for how you can support your child’s learning at home, and links to more information.</a:t>
            </a:r>
            <a:endParaRPr lang="en-CA" altLang="en-US" sz="1200" u="none" dirty="0" smtClean="0">
              <a:latin typeface="+mn-lt"/>
              <a:ea typeface="ＭＳ Ｐゴシック" pitchFamily="34" charset="-128"/>
            </a:endParaRPr>
          </a:p>
          <a:p>
            <a:endParaRPr lang="en-CA" altLang="en-US" sz="1200" u="none" dirty="0" smtClean="0">
              <a:latin typeface="+mn-lt"/>
              <a:ea typeface="ＭＳ Ｐゴシック" pitchFamily="34" charset="-128"/>
            </a:endParaRPr>
          </a:p>
          <a:p>
            <a:r>
              <a:rPr lang="en-CA" altLang="en-US" sz="1200" u="none" dirty="0" smtClean="0">
                <a:latin typeface="+mn-lt"/>
                <a:ea typeface="ＭＳ Ｐゴシック" pitchFamily="34" charset="-128"/>
              </a:rPr>
              <a:t>These materials include:</a:t>
            </a:r>
          </a:p>
          <a:p>
            <a:pPr marL="171450" indent="-171450">
              <a:buFont typeface="Arial" panose="020B0604020202020204" pitchFamily="34" charset="0"/>
              <a:buChar char="•"/>
            </a:pPr>
            <a:r>
              <a:rPr lang="en-CA" altLang="en-US" sz="1200" dirty="0" smtClean="0">
                <a:latin typeface="+mn-lt"/>
                <a:ea typeface="ＭＳ Ｐゴシック" pitchFamily="34" charset="-128"/>
              </a:rPr>
              <a:t>Parent Guide: Revised Health and Physical Education Curriculum, Grades 1 to 12 – overview of the whole curriculum</a:t>
            </a:r>
          </a:p>
          <a:p>
            <a:endParaRPr lang="en-CA" altLang="en-US" sz="1200"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Two</a:t>
            </a:r>
            <a:r>
              <a:rPr lang="en-CA" altLang="en-US" sz="1200" dirty="0" smtClean="0">
                <a:latin typeface="+mn-lt"/>
                <a:ea typeface="ＭＳ Ｐゴシック" pitchFamily="34" charset="-128"/>
              </a:rPr>
              <a:t> Parent Guides</a:t>
            </a:r>
            <a:r>
              <a:rPr lang="en-CA" altLang="en-US" sz="1200" baseline="0" dirty="0" smtClean="0">
                <a:latin typeface="+mn-lt"/>
                <a:ea typeface="ＭＳ Ｐゴシック" pitchFamily="34" charset="-128"/>
              </a:rPr>
              <a:t> – </a:t>
            </a:r>
            <a:r>
              <a:rPr lang="en-CA" altLang="en-US" sz="1200" dirty="0" smtClean="0">
                <a:latin typeface="+mn-lt"/>
                <a:ea typeface="ＭＳ Ｐゴシック" pitchFamily="34" charset="-128"/>
              </a:rPr>
              <a:t>one </a:t>
            </a:r>
            <a:r>
              <a:rPr lang="en-CA" altLang="en-US" sz="1200" u="none" dirty="0" smtClean="0">
                <a:latin typeface="+mn-lt"/>
                <a:ea typeface="ＭＳ Ｐゴシック" pitchFamily="34" charset="-128"/>
              </a:rPr>
              <a:t>for</a:t>
            </a:r>
            <a:r>
              <a:rPr lang="en-CA" altLang="en-US" sz="1200" dirty="0" smtClean="0">
                <a:latin typeface="+mn-lt"/>
                <a:ea typeface="ＭＳ Ｐゴシック" pitchFamily="34" charset="-128"/>
              </a:rPr>
              <a:t> Grades 1-6, and one for Grades 7-12 –</a:t>
            </a:r>
            <a:r>
              <a:rPr lang="en-CA" altLang="en-US" sz="1200" baseline="0" dirty="0" smtClean="0">
                <a:latin typeface="+mn-lt"/>
                <a:ea typeface="ＭＳ Ｐゴシック" pitchFamily="34" charset="-128"/>
              </a:rPr>
              <a:t> </a:t>
            </a:r>
            <a:r>
              <a:rPr lang="en-CA" altLang="en-US" sz="1200" dirty="0" smtClean="0">
                <a:latin typeface="+mn-lt"/>
                <a:ea typeface="ＭＳ Ｐゴシック" pitchFamily="34" charset="-128"/>
              </a:rPr>
              <a:t>that focus</a:t>
            </a:r>
            <a:r>
              <a:rPr lang="en-CA" altLang="en-US" sz="1200" baseline="0" dirty="0" smtClean="0">
                <a:latin typeface="+mn-lt"/>
                <a:ea typeface="ＭＳ Ｐゴシック" pitchFamily="34" charset="-128"/>
              </a:rPr>
              <a:t> on the </a:t>
            </a:r>
            <a:r>
              <a:rPr lang="en-CA" altLang="en-US" sz="1200" dirty="0" smtClean="0">
                <a:latin typeface="+mn-lt"/>
                <a:ea typeface="ＭＳ Ｐゴシック" pitchFamily="34" charset="-128"/>
              </a:rPr>
              <a:t>Human Development and Sexual Health part of</a:t>
            </a:r>
            <a:r>
              <a:rPr lang="en-CA" altLang="en-US" sz="1200" baseline="0" dirty="0" smtClean="0">
                <a:latin typeface="+mn-lt"/>
                <a:ea typeface="ＭＳ Ｐゴシック" pitchFamily="34" charset="-128"/>
              </a:rPr>
              <a:t> the </a:t>
            </a:r>
            <a:r>
              <a:rPr lang="en-CA" altLang="en-US" sz="1200" strike="noStrike" dirty="0" smtClean="0">
                <a:latin typeface="+mn-lt"/>
                <a:ea typeface="ＭＳ Ｐゴシック" pitchFamily="34" charset="-128"/>
              </a:rPr>
              <a:t>c</a:t>
            </a:r>
            <a:r>
              <a:rPr lang="en-CA" altLang="en-US" sz="1200" dirty="0" smtClean="0">
                <a:latin typeface="+mn-lt"/>
                <a:ea typeface="ＭＳ Ｐゴシック" pitchFamily="34" charset="-128"/>
              </a:rPr>
              <a:t>urriculum.</a:t>
            </a:r>
            <a:r>
              <a:rPr lang="en-CA" altLang="en-US" sz="1200" baseline="0" dirty="0" smtClean="0">
                <a:latin typeface="+mn-lt"/>
                <a:ea typeface="ＭＳ Ｐゴシック" pitchFamily="34" charset="-128"/>
              </a:rPr>
              <a:t> </a:t>
            </a:r>
            <a:r>
              <a:rPr lang="en-CA" altLang="en-US" sz="1200" strike="noStrike" dirty="0" smtClean="0">
                <a:latin typeface="+mn-lt"/>
                <a:ea typeface="ＭＳ Ｐゴシック" pitchFamily="34" charset="-128"/>
              </a:rPr>
              <a:t>Please note</a:t>
            </a:r>
            <a:r>
              <a:rPr lang="en-CA" altLang="en-US" sz="1200" strike="noStrike" baseline="0" dirty="0" smtClean="0">
                <a:latin typeface="+mn-lt"/>
                <a:ea typeface="ＭＳ Ｐゴシック" pitchFamily="34" charset="-128"/>
              </a:rPr>
              <a:t> that these guides have been produced by the Ministry and available on the website.</a:t>
            </a:r>
            <a:endParaRPr lang="en-CA" altLang="en-US" sz="1200" strike="sngStrike" baseline="0" dirty="0" smtClean="0">
              <a:latin typeface="+mn-lt"/>
              <a:ea typeface="ＭＳ Ｐゴシック" pitchFamily="34" charset="-128"/>
            </a:endParaRPr>
          </a:p>
          <a:p>
            <a:endParaRPr lang="en-CA" altLang="en-US" sz="1200"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Quick Facts for parents: Healthy Relationships and Consent – research based information and considerations for parents to support their child’s learning at home</a:t>
            </a:r>
          </a:p>
          <a:p>
            <a:endParaRPr lang="en-CA" altLang="en-US" sz="1200" u="none"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Quick Facts for parents: Online Safety, including sexting – research based information and considerations for parents to support their children</a:t>
            </a:r>
          </a:p>
          <a:p>
            <a:endParaRPr lang="en-CA" altLang="en-US" sz="1200" u="none" dirty="0" smtClean="0">
              <a:latin typeface="+mn-lt"/>
              <a:ea typeface="ＭＳ Ｐゴシック" pitchFamily="34" charset="-128"/>
            </a:endParaRPr>
          </a:p>
          <a:p>
            <a:pPr marL="171450" indent="-171450">
              <a:buFont typeface="Arial" panose="020B0604020202020204" pitchFamily="34" charset="0"/>
              <a:buChar char="•"/>
            </a:pPr>
            <a:r>
              <a:rPr lang="en-CA" altLang="en-US" sz="1200" u="none" dirty="0" smtClean="0">
                <a:latin typeface="+mn-lt"/>
                <a:ea typeface="ＭＳ Ｐゴシック" pitchFamily="34" charset="-128"/>
              </a:rPr>
              <a:t>Additional Quick Facts new for Fall 2015: Mental</a:t>
            </a:r>
            <a:r>
              <a:rPr lang="en-CA" altLang="en-US" sz="1200" u="none" baseline="0" dirty="0" smtClean="0">
                <a:latin typeface="+mn-lt"/>
                <a:ea typeface="ＭＳ Ｐゴシック" pitchFamily="34" charset="-128"/>
              </a:rPr>
              <a:t> Health, Concussions, Staying Safe, Active Transportation</a:t>
            </a:r>
          </a:p>
          <a:p>
            <a:endParaRPr lang="en-US" sz="1200" u="none" dirty="0" smtClean="0">
              <a:latin typeface="+mn-lt"/>
            </a:endParaRPr>
          </a:p>
          <a:p>
            <a:pPr marL="174708" indent="-174708">
              <a:buFont typeface="Arial" panose="020B0604020202020204" pitchFamily="34" charset="0"/>
              <a:buChar char="•"/>
            </a:pPr>
            <a:r>
              <a:rPr lang="en-US" sz="1200" u="none" dirty="0" smtClean="0">
                <a:latin typeface="+mn-lt"/>
              </a:rPr>
              <a:t>Parent materials are available in a variety of languages on the ministry website</a:t>
            </a:r>
            <a:endParaRPr lang="en-US" sz="1200" u="none" dirty="0">
              <a:latin typeface="+mn-lt"/>
            </a:endParaRPr>
          </a:p>
        </p:txBody>
      </p:sp>
      <p:sp>
        <p:nvSpPr>
          <p:cNvPr id="4" name="Slide Number Placeholder 3"/>
          <p:cNvSpPr>
            <a:spLocks noGrp="1"/>
          </p:cNvSpPr>
          <p:nvPr>
            <p:ph type="sldNum" sz="quarter" idx="10"/>
          </p:nvPr>
        </p:nvSpPr>
        <p:spPr/>
        <p:txBody>
          <a:bodyPr/>
          <a:lstStyle/>
          <a:p>
            <a:fld id="{1084D25B-73A5-43C6-89F3-72B02660AE38}" type="slidenum">
              <a:rPr lang="en-US" smtClean="0"/>
              <a:pPr/>
              <a:t>21</a:t>
            </a:fld>
            <a:endParaRPr lang="en-US" dirty="0"/>
          </a:p>
        </p:txBody>
      </p:sp>
    </p:spTree>
    <p:extLst>
      <p:ext uri="{BB962C8B-B14F-4D97-AF65-F5344CB8AC3E}">
        <p14:creationId xmlns:p14="http://schemas.microsoft.com/office/powerpoint/2010/main" val="421980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CA" b="1" u="none" dirty="0" smtClean="0"/>
          </a:p>
          <a:p>
            <a:pPr defTabSz="465887">
              <a:defRPr/>
            </a:pPr>
            <a:r>
              <a:rPr lang="en-CA" b="1" u="none" dirty="0" smtClean="0"/>
              <a:t>Speaker’s</a:t>
            </a:r>
            <a:r>
              <a:rPr lang="en-CA" b="1" u="none" baseline="0" dirty="0" smtClean="0"/>
              <a:t> </a:t>
            </a:r>
            <a:r>
              <a:rPr lang="en-CA" b="1" u="none" dirty="0" smtClean="0"/>
              <a:t>Notes:</a:t>
            </a:r>
          </a:p>
          <a:p>
            <a:pPr defTabSz="465887">
              <a:defRPr/>
            </a:pPr>
            <a:r>
              <a:rPr lang="en-CA" b="0" u="none" dirty="0" smtClean="0"/>
              <a:t>Here are some</a:t>
            </a:r>
            <a:r>
              <a:rPr lang="en-CA" b="0" u="none" baseline="0" dirty="0" smtClean="0"/>
              <a:t> ideas from the ministry’s parent materials for how parents can support their child’s learning and healthy development at home.</a:t>
            </a:r>
            <a:endParaRPr lang="en-CA" b="0" u="none" dirty="0" smtClean="0"/>
          </a:p>
          <a:p>
            <a:endParaRPr lang="en-US" b="0" u="none" dirty="0" smtClean="0">
              <a:solidFill>
                <a:srgbClr val="FF0000"/>
              </a:solidFill>
            </a:endParaRPr>
          </a:p>
          <a:p>
            <a:r>
              <a:rPr lang="en-US" b="1" dirty="0" smtClean="0"/>
              <a:t>Being</a:t>
            </a:r>
            <a:r>
              <a:rPr lang="en-US" b="1" baseline="0" dirty="0" smtClean="0"/>
              <a:t> Involved: </a:t>
            </a:r>
          </a:p>
          <a:p>
            <a:pPr marL="174708" indent="-174708">
              <a:buFont typeface="Arial" panose="020B0604020202020204" pitchFamily="34" charset="0"/>
              <a:buChar char="•"/>
            </a:pPr>
            <a:r>
              <a:rPr lang="en-US" baseline="0" dirty="0" smtClean="0"/>
              <a:t>Consider what you can do together that is fun and also healthy – physically activity</a:t>
            </a:r>
          </a:p>
          <a:p>
            <a:pPr marL="174708" indent="-174708">
              <a:buFont typeface="Arial" panose="020B0604020202020204" pitchFamily="34" charset="0"/>
              <a:buChar char="•"/>
            </a:pPr>
            <a:r>
              <a:rPr lang="en-US" baseline="0" dirty="0" smtClean="0"/>
              <a:t>Listen with full attention</a:t>
            </a:r>
          </a:p>
          <a:p>
            <a:pPr marL="174708" indent="-174708">
              <a:buFont typeface="Arial" panose="020B0604020202020204" pitchFamily="34" charset="0"/>
              <a:buChar char="•"/>
            </a:pPr>
            <a:r>
              <a:rPr lang="en-US" baseline="0" dirty="0" smtClean="0"/>
              <a:t>Communicate with school</a:t>
            </a:r>
          </a:p>
          <a:p>
            <a:pPr marL="174708" indent="-174708">
              <a:buFont typeface="Arial" panose="020B0604020202020204" pitchFamily="34" charset="0"/>
              <a:buChar char="•"/>
            </a:pPr>
            <a:r>
              <a:rPr lang="en-US" baseline="0" dirty="0" smtClean="0"/>
              <a:t>Answer questions in a factual straightforward way</a:t>
            </a:r>
          </a:p>
          <a:p>
            <a:r>
              <a:rPr lang="en-US" b="1" baseline="0" dirty="0" smtClean="0"/>
              <a:t>Being a Learner:</a:t>
            </a:r>
          </a:p>
          <a:p>
            <a:pPr marL="174708" indent="-174708">
              <a:buFont typeface="Arial" panose="020B0604020202020204" pitchFamily="34" charset="0"/>
              <a:buChar char="•"/>
            </a:pPr>
            <a:r>
              <a:rPr lang="en-US" baseline="0" dirty="0" smtClean="0"/>
              <a:t>Ask your child and your child’s teachers about what they are learning at school</a:t>
            </a:r>
          </a:p>
          <a:p>
            <a:pPr marL="174708" indent="-174708">
              <a:buFont typeface="Arial" panose="020B0604020202020204" pitchFamily="34" charset="0"/>
              <a:buChar char="•"/>
            </a:pPr>
            <a:r>
              <a:rPr lang="en-US" baseline="0" dirty="0" smtClean="0"/>
              <a:t>Learn the basics about staying safe online especially when using social media</a:t>
            </a:r>
          </a:p>
          <a:p>
            <a:pPr marL="174708" indent="-174708">
              <a:buFont typeface="Arial" panose="020B0604020202020204" pitchFamily="34" charset="0"/>
              <a:buChar char="•"/>
            </a:pPr>
            <a:r>
              <a:rPr lang="en-US" baseline="0" dirty="0" smtClean="0"/>
              <a:t>Find about community services and resources that are available locally</a:t>
            </a:r>
          </a:p>
          <a:p>
            <a:pPr marL="174708" indent="-174708">
              <a:buFont typeface="Arial" panose="020B0604020202020204" pitchFamily="34" charset="0"/>
              <a:buChar char="•"/>
            </a:pPr>
            <a:r>
              <a:rPr lang="en-US" baseline="0" dirty="0" smtClean="0"/>
              <a:t>Be informed about the correct information</a:t>
            </a:r>
          </a:p>
          <a:p>
            <a:r>
              <a:rPr lang="en-US" b="1" baseline="0" dirty="0" smtClean="0"/>
              <a:t>Being a Role Model:</a:t>
            </a:r>
          </a:p>
          <a:p>
            <a:pPr marL="174708" indent="-174708">
              <a:buFont typeface="Arial" panose="020B0604020202020204" pitchFamily="34" charset="0"/>
              <a:buChar char="•"/>
            </a:pPr>
            <a:r>
              <a:rPr lang="en-US" baseline="0" dirty="0" smtClean="0"/>
              <a:t>Consider your influence on your child  when crossing the road, driving, make food choices</a:t>
            </a:r>
          </a:p>
          <a:p>
            <a:pPr marL="174708" indent="-174708">
              <a:buFont typeface="Arial" panose="020B0604020202020204" pitchFamily="34" charset="0"/>
              <a:buChar char="•"/>
            </a:pPr>
            <a:r>
              <a:rPr lang="en-US" baseline="0" dirty="0" smtClean="0"/>
              <a:t>Building understanding of your child’s perspective by questioning and sharing viewpoints</a:t>
            </a:r>
          </a:p>
          <a:p>
            <a:r>
              <a:rPr lang="en-US" b="1" baseline="0" dirty="0" smtClean="0"/>
              <a:t>Being a Guide:</a:t>
            </a:r>
          </a:p>
          <a:p>
            <a:pPr marL="174708" indent="-174708">
              <a:buFont typeface="Arial" panose="020B0604020202020204" pitchFamily="34" charset="0"/>
              <a:buChar char="•"/>
            </a:pPr>
            <a:r>
              <a:rPr lang="en-US" baseline="0" dirty="0" smtClean="0"/>
              <a:t>Help your child understand their strengths and set goals,</a:t>
            </a:r>
          </a:p>
          <a:p>
            <a:pPr marL="174708" indent="-174708">
              <a:buFont typeface="Arial" panose="020B0604020202020204" pitchFamily="34" charset="0"/>
              <a:buChar char="•"/>
            </a:pPr>
            <a:r>
              <a:rPr lang="en-US" baseline="0" dirty="0" smtClean="0"/>
              <a:t>Encourage active transportation when possible</a:t>
            </a:r>
          </a:p>
          <a:p>
            <a:pPr marL="174708" indent="-174708">
              <a:buFont typeface="Arial" panose="020B0604020202020204" pitchFamily="34" charset="0"/>
              <a:buChar char="•"/>
            </a:pPr>
            <a:r>
              <a:rPr lang="en-US" baseline="0" dirty="0" smtClean="0"/>
              <a:t>Help your child to recognize their feelings and what is stressful for them, and help them to find ways to manage them.</a:t>
            </a:r>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22</a:t>
            </a:fld>
            <a:endParaRPr lang="en-US" dirty="0"/>
          </a:p>
        </p:txBody>
      </p:sp>
    </p:spTree>
    <p:extLst>
      <p:ext uri="{BB962C8B-B14F-4D97-AF65-F5344CB8AC3E}">
        <p14:creationId xmlns:p14="http://schemas.microsoft.com/office/powerpoint/2010/main" val="3093160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Speaker’s Notes:</a:t>
            </a:r>
          </a:p>
          <a:p>
            <a:endParaRPr lang="en-US" dirty="0" smtClean="0"/>
          </a:p>
          <a:p>
            <a:pPr defTabSz="465887">
              <a:defRPr/>
            </a:pPr>
            <a:r>
              <a:rPr lang="en-US" dirty="0" smtClean="0"/>
              <a:t>As a school, our priority is to build positive relationships between home and school and to provide a welcoming </a:t>
            </a:r>
            <a:r>
              <a:rPr lang="en-US" u="none" dirty="0" smtClean="0"/>
              <a:t>school climate for</a:t>
            </a:r>
            <a:r>
              <a:rPr lang="en-US" u="none" baseline="0" dirty="0" smtClean="0"/>
              <a:t> all students and their families</a:t>
            </a:r>
            <a:r>
              <a:rPr lang="en-US" u="none" dirty="0" smtClean="0"/>
              <a:t>. As a part of effective</a:t>
            </a:r>
            <a:r>
              <a:rPr lang="en-US" u="none" baseline="0" dirty="0" smtClean="0"/>
              <a:t> teaching practice, teachers communicate with parents about what their children are learning – in all parts of the program. </a:t>
            </a:r>
            <a:r>
              <a:rPr lang="en-CA" u="none" baseline="0" dirty="0" smtClean="0"/>
              <a:t>We encourage parents to review the documents and digest the information. </a:t>
            </a:r>
            <a:r>
              <a:rPr lang="en-US" dirty="0" smtClean="0"/>
              <a:t>If you have specific questions about your child’s HPE program, please set up a time to meet your child’s teacher to discuss this in further detail. </a:t>
            </a:r>
            <a:r>
              <a:rPr lang="en-US" u="none" dirty="0" smtClean="0"/>
              <a:t>We invite ongoing</a:t>
            </a:r>
            <a:r>
              <a:rPr lang="en-US" u="none" baseline="0" dirty="0" smtClean="0"/>
              <a:t> communication about all aspects of what your child is learning</a:t>
            </a:r>
            <a:r>
              <a:rPr lang="en-US" u="none" dirty="0" smtClean="0"/>
              <a:t> at school.</a:t>
            </a:r>
            <a:endParaRPr lang="en-US" u="sng" dirty="0" smtClean="0"/>
          </a:p>
          <a:p>
            <a:endParaRPr lang="en-US" dirty="0" smtClean="0"/>
          </a:p>
          <a:p>
            <a:r>
              <a:rPr lang="en-US" b="0" u="none" baseline="0" dirty="0" smtClean="0">
                <a:ea typeface="ＭＳ Ｐゴシック" pitchFamily="34" charset="-128"/>
              </a:rPr>
              <a:t>Parents, students, teachers and the community working together make a differences for student learning and well-being.</a:t>
            </a:r>
            <a:endParaRPr lang="en-US" u="none" baseline="0" dirty="0" smtClean="0"/>
          </a:p>
          <a:p>
            <a:endParaRPr lang="en-US" dirty="0" smtClean="0"/>
          </a:p>
          <a:p>
            <a:r>
              <a:rPr lang="en-US" b="1" dirty="0" smtClean="0"/>
              <a:t>Additional Information:</a:t>
            </a:r>
            <a:endParaRPr lang="en-US" dirty="0" smtClean="0"/>
          </a:p>
          <a:p>
            <a:pPr marL="171450" indent="-171450">
              <a:buFont typeface="Arial" panose="020B0604020202020204" pitchFamily="34" charset="0"/>
              <a:buChar char="•"/>
            </a:pPr>
            <a:r>
              <a:rPr lang="en-US" dirty="0" smtClean="0"/>
              <a:t>Open Forum Questioning maybe challenging to allow all voices to be heard and give the time to each individual </a:t>
            </a:r>
            <a:r>
              <a:rPr lang="en-US" u="none" dirty="0" smtClean="0"/>
              <a:t>question</a:t>
            </a:r>
            <a:endParaRPr lang="en-US" dirty="0" smtClean="0"/>
          </a:p>
          <a:p>
            <a:pPr marL="171450" indent="-171450">
              <a:buFont typeface="Arial" panose="020B0604020202020204" pitchFamily="34" charset="0"/>
              <a:buChar char="•"/>
            </a:pPr>
            <a:r>
              <a:rPr lang="en-US" u="none" strike="noStrike" baseline="0" dirty="0" smtClean="0"/>
              <a:t>Encourage </a:t>
            </a:r>
            <a:r>
              <a:rPr lang="en-US" u="none" dirty="0" smtClean="0"/>
              <a:t>o</a:t>
            </a:r>
            <a:r>
              <a:rPr lang="en-US" dirty="0" smtClean="0"/>
              <a:t>ngoing communication </a:t>
            </a:r>
            <a:r>
              <a:rPr lang="en-US" u="none" dirty="0" smtClean="0"/>
              <a:t>between parents and classroom teachers</a:t>
            </a:r>
            <a:endParaRPr lang="en-US" baseline="0" dirty="0" smtClean="0"/>
          </a:p>
          <a:p>
            <a:pPr marL="171450" indent="-171450" defTabSz="914350">
              <a:buFont typeface="Arial" panose="020B0604020202020204" pitchFamily="34" charset="0"/>
              <a:buChar char="•"/>
              <a:defRPr/>
            </a:pPr>
            <a:r>
              <a:rPr lang="en-US" baseline="0" dirty="0" smtClean="0"/>
              <a:t>The Parent Engagement Monograph will provide some ideas for how school </a:t>
            </a:r>
            <a:r>
              <a:rPr lang="en-US" u="none" baseline="0" dirty="0" smtClean="0"/>
              <a:t>staff can work together with the parents to support effective relationships and support the well-being of all students</a:t>
            </a:r>
          </a:p>
          <a:p>
            <a:pPr defTabSz="914350">
              <a:defRPr/>
            </a:pPr>
            <a:endParaRPr lang="en-US" baseline="0" dirty="0" smtClean="0"/>
          </a:p>
          <a:p>
            <a:pPr defTabSz="914350">
              <a:defRPr/>
            </a:pPr>
            <a:r>
              <a:rPr lang="en-US" baseline="0" dirty="0" smtClean="0"/>
              <a:t>See: www.edu.gov.on.ca/eng/literacynumeracy/inspire/research/CBS_parentEngage.pdf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84D25B-73A5-43C6-89F3-72B02660AE38}" type="slidenum">
              <a:rPr lang="en-US" smtClean="0"/>
              <a:pPr/>
              <a:t>23</a:t>
            </a:fld>
            <a:endParaRPr lang="en-US" dirty="0"/>
          </a:p>
        </p:txBody>
      </p:sp>
    </p:spTree>
    <p:extLst>
      <p:ext uri="{BB962C8B-B14F-4D97-AF65-F5344CB8AC3E}">
        <p14:creationId xmlns:p14="http://schemas.microsoft.com/office/powerpoint/2010/main" val="63087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t>Speaker’s Notes:</a:t>
            </a:r>
          </a:p>
          <a:p>
            <a:endParaRPr lang="en-CA" dirty="0" smtClean="0"/>
          </a:p>
          <a:p>
            <a:r>
              <a:rPr lang="en-CA" dirty="0" smtClean="0"/>
              <a:t>Thank</a:t>
            </a:r>
            <a:r>
              <a:rPr lang="en-CA" baseline="0" dirty="0" smtClean="0"/>
              <a:t> you for your time.</a:t>
            </a:r>
            <a:endParaRPr lang="en-CA" dirty="0" smtClean="0"/>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pPr/>
              <a:t>24</a:t>
            </a:fld>
            <a:endParaRPr lang="en-US" dirty="0"/>
          </a:p>
        </p:txBody>
      </p:sp>
    </p:spTree>
    <p:extLst>
      <p:ext uri="{BB962C8B-B14F-4D97-AF65-F5344CB8AC3E}">
        <p14:creationId xmlns:p14="http://schemas.microsoft.com/office/powerpoint/2010/main" val="1531925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b="1" dirty="0">
                <a:solidFill>
                  <a:schemeClr val="tx1"/>
                </a:solidFill>
                <a:ea typeface="Calibri"/>
                <a:cs typeface="Times New Roman"/>
              </a:rPr>
              <a:t>Speaker’s Notes:</a:t>
            </a:r>
          </a:p>
          <a:p>
            <a:pPr>
              <a:lnSpc>
                <a:spcPct val="115000"/>
              </a:lnSpc>
              <a:spcAft>
                <a:spcPts val="1019"/>
              </a:spcAft>
            </a:pPr>
            <a:endParaRPr lang="en-US" strike="sngStrike" dirty="0">
              <a:solidFill>
                <a:schemeClr val="tx1"/>
              </a:solidFill>
              <a:ea typeface="Calibri"/>
              <a:cs typeface="Times New Roman"/>
            </a:endParaRPr>
          </a:p>
          <a:p>
            <a:pPr>
              <a:lnSpc>
                <a:spcPct val="115000"/>
              </a:lnSpc>
              <a:spcAft>
                <a:spcPts val="1019"/>
              </a:spcAft>
            </a:pPr>
            <a:r>
              <a:rPr lang="en-US" dirty="0">
                <a:solidFill>
                  <a:schemeClr val="tx1"/>
                </a:solidFill>
                <a:ea typeface="Calibri"/>
                <a:cs typeface="Times New Roman"/>
              </a:rPr>
              <a:t>The goal of this presentation is to provide you with a deeper understanding of what students will learn through the HPE curriculum, and share some of the resources that are available online </a:t>
            </a:r>
            <a:r>
              <a:rPr lang="en-US" dirty="0" smtClean="0">
                <a:solidFill>
                  <a:schemeClr val="tx1"/>
                </a:solidFill>
                <a:ea typeface="Calibri"/>
                <a:cs typeface="Times New Roman"/>
              </a:rPr>
              <a:t>in </a:t>
            </a:r>
            <a:r>
              <a:rPr lang="en-US" dirty="0">
                <a:solidFill>
                  <a:schemeClr val="tx1"/>
                </a:solidFill>
                <a:ea typeface="Calibri"/>
                <a:cs typeface="Times New Roman"/>
              </a:rPr>
              <a:t>a number of languages.</a:t>
            </a:r>
          </a:p>
        </p:txBody>
      </p:sp>
      <p:sp>
        <p:nvSpPr>
          <p:cNvPr id="4" name="Slide Number Placeholder 3"/>
          <p:cNvSpPr>
            <a:spLocks noGrp="1"/>
          </p:cNvSpPr>
          <p:nvPr>
            <p:ph type="sldNum" sz="quarter" idx="10"/>
          </p:nvPr>
        </p:nvSpPr>
        <p:spPr/>
        <p:txBody>
          <a:bodyPr/>
          <a:lstStyle/>
          <a:p>
            <a:fld id="{3624DC8D-BEC2-D34A-81E1-6AC3BD4AB132}" type="slidenum">
              <a:rPr lang="en-US" smtClean="0"/>
              <a:pPr/>
              <a:t>3</a:t>
            </a:fld>
            <a:endParaRPr lang="en-US" dirty="0"/>
          </a:p>
        </p:txBody>
      </p:sp>
    </p:spTree>
    <p:extLst>
      <p:ext uri="{BB962C8B-B14F-4D97-AF65-F5344CB8AC3E}">
        <p14:creationId xmlns:p14="http://schemas.microsoft.com/office/powerpoint/2010/main" val="90139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b="1" dirty="0">
                <a:ea typeface="Calibri"/>
                <a:cs typeface="Times New Roman"/>
              </a:rPr>
              <a:t>Speaker’s Notes:</a:t>
            </a:r>
          </a:p>
          <a:p>
            <a:pPr>
              <a:lnSpc>
                <a:spcPct val="115000"/>
              </a:lnSpc>
              <a:spcAft>
                <a:spcPts val="1019"/>
              </a:spcAft>
            </a:pPr>
            <a:endParaRPr lang="en-US" dirty="0">
              <a:ea typeface="Calibri"/>
              <a:cs typeface="Times New Roman"/>
            </a:endParaRPr>
          </a:p>
          <a:p>
            <a:pPr>
              <a:lnSpc>
                <a:spcPct val="115000"/>
              </a:lnSpc>
              <a:spcAft>
                <a:spcPts val="1019"/>
              </a:spcAft>
            </a:pPr>
            <a:r>
              <a:rPr lang="en-US" dirty="0">
                <a:ea typeface="Calibri"/>
                <a:cs typeface="Times New Roman"/>
              </a:rPr>
              <a:t>Parents play a central role in their child’s learning. Studies show that student perform better in school if their parents are involved in their education. Parents are the primary educators of their children with respect to learning values, appropriate behavior, and ethnocultural, spiritual and personal beliefs and traditions. Parents are their children’s first role model (HPE Elementary Curriculum, pg 13). </a:t>
            </a:r>
          </a:p>
          <a:p>
            <a:pPr>
              <a:lnSpc>
                <a:spcPct val="115000"/>
              </a:lnSpc>
              <a:spcAft>
                <a:spcPts val="1019"/>
              </a:spcAft>
            </a:pPr>
            <a:endParaRPr lang="en-US" dirty="0">
              <a:solidFill>
                <a:srgbClr val="FF0000"/>
              </a:solidFill>
              <a:ea typeface="Calibri"/>
              <a:cs typeface="Times New Roman"/>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pPr/>
              <a:t>4</a:t>
            </a:fld>
            <a:endParaRPr lang="en-US" dirty="0"/>
          </a:p>
        </p:txBody>
      </p:sp>
    </p:spTree>
    <p:extLst>
      <p:ext uri="{BB962C8B-B14F-4D97-AF65-F5344CB8AC3E}">
        <p14:creationId xmlns:p14="http://schemas.microsoft.com/office/powerpoint/2010/main" val="166279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u="none" dirty="0" smtClean="0"/>
              <a:t>Speaker’s</a:t>
            </a:r>
            <a:r>
              <a:rPr lang="en-CA" b="1" u="none" baseline="0" dirty="0" smtClean="0"/>
              <a:t> </a:t>
            </a:r>
            <a:r>
              <a:rPr lang="en-CA" b="1" u="none" dirty="0" smtClean="0"/>
              <a:t>Notes:</a:t>
            </a:r>
          </a:p>
          <a:p>
            <a:pPr>
              <a:defRPr/>
            </a:pPr>
            <a:r>
              <a:rPr lang="en-US" b="0" baseline="0" dirty="0" smtClean="0">
                <a:ea typeface="ＭＳ Ｐゴシック" pitchFamily="34" charset="-128"/>
              </a:rPr>
              <a:t> </a:t>
            </a:r>
            <a:endParaRPr lang="en-US" b="1" dirty="0" smtClean="0">
              <a:ea typeface="ＭＳ Ｐゴシック" pitchFamily="34" charset="-128"/>
            </a:endParaRPr>
          </a:p>
          <a:p>
            <a:pPr>
              <a:defRPr/>
            </a:pPr>
            <a:r>
              <a:rPr lang="en-US" dirty="0" smtClean="0">
                <a:ea typeface="ＭＳ Ｐゴシック" pitchFamily="34" charset="-128"/>
              </a:rPr>
              <a:t>The Health and Physical Education curriculum supports all aspects of the renewed vision</a:t>
            </a:r>
            <a:r>
              <a:rPr lang="en-US" baseline="0" dirty="0" smtClean="0">
                <a:ea typeface="ＭＳ Ｐゴシック" pitchFamily="34" charset="-128"/>
              </a:rPr>
              <a:t> for education in Ontario. A copy of the Renewed Vision can be found on line at http://www.edu.gov.on.ca/eng/about/renewedVision.pdf </a:t>
            </a:r>
          </a:p>
          <a:p>
            <a:pPr>
              <a:defRPr/>
            </a:pPr>
            <a:endParaRPr lang="en-US" baseline="0" dirty="0" smtClean="0">
              <a:ea typeface="ＭＳ Ｐゴシック" pitchFamily="34" charset="-128"/>
            </a:endParaRPr>
          </a:p>
          <a:p>
            <a:pPr fontAlgn="base"/>
            <a:r>
              <a:rPr lang="en-US" dirty="0" smtClean="0"/>
              <a:t>Our renewed goals for education are:</a:t>
            </a:r>
          </a:p>
          <a:p>
            <a:pPr fontAlgn="t"/>
            <a:r>
              <a:rPr lang="en-US" b="1" u="sng" dirty="0" smtClean="0">
                <a:hlinkClick r:id="rId3"/>
              </a:rPr>
              <a:t>Achieving Excellence</a:t>
            </a:r>
            <a:r>
              <a:rPr lang="en-US" dirty="0" smtClean="0"/>
              <a:t>: Children and students of all ages will achieve high levels of academic performance, acquire valuable skills and demonstrate good citizenship. Educators will be supported in learning continuously and will be recognized as among the best in the world.</a:t>
            </a:r>
          </a:p>
          <a:p>
            <a:pPr fontAlgn="t"/>
            <a:r>
              <a:rPr lang="en-US" b="1" u="sng" dirty="0" smtClean="0">
                <a:hlinkClick r:id="rId4"/>
              </a:rPr>
              <a:t>Ensuring Equity</a:t>
            </a:r>
            <a:r>
              <a:rPr lang="en-US" dirty="0" smtClean="0"/>
              <a:t>: In Ontario,  we envision an inclusive education system in Ontario in which all students, parents, and other members of the school community are welcomed and respected; every student is supported and inspired to succeed in a culture of high expectations for learning.</a:t>
            </a:r>
          </a:p>
          <a:p>
            <a:pPr fontAlgn="t"/>
            <a:r>
              <a:rPr lang="en-US" dirty="0" smtClean="0"/>
              <a:t>All children and students will be inspired to reach their full potential, with access to rich learning experiences that begin at birth and continue into adulthood.</a:t>
            </a:r>
          </a:p>
          <a:p>
            <a:pPr fontAlgn="t"/>
            <a:r>
              <a:rPr lang="en-US" b="1" u="sng" dirty="0" smtClean="0">
                <a:hlinkClick r:id="rId5"/>
              </a:rPr>
              <a:t>Promoting Well-Being</a:t>
            </a:r>
            <a:r>
              <a:rPr lang="en-US" dirty="0" smtClean="0"/>
              <a:t>: All children and students will develop enhanced mental and physical health, a positive sense of self and belonging, and the skills to make positive choices.</a:t>
            </a:r>
          </a:p>
          <a:p>
            <a:pPr fontAlgn="t"/>
            <a:r>
              <a:rPr lang="en-US" b="1" u="sng" dirty="0" smtClean="0">
                <a:hlinkClick r:id="rId6"/>
              </a:rPr>
              <a:t>Enhancing Public Confidence</a:t>
            </a:r>
            <a:r>
              <a:rPr lang="en-US" dirty="0" smtClean="0"/>
              <a:t>: Ontarians will continue to have confidence in a publicly funded education system that helps develop new generations of confident, capable and caring citizens.</a:t>
            </a:r>
          </a:p>
          <a:p>
            <a:pPr fontAlgn="base"/>
            <a:r>
              <a:rPr lang="en-US" dirty="0" smtClean="0"/>
              <a:t>These four goals are interconnected – success in one contributes to success in the others. Our progress over the last 10 years tells us that when educators, students, parents and guardians, and our many other partners focus on a small number of clearly defined goals, those goals can be achieved.</a:t>
            </a:r>
          </a:p>
          <a:p>
            <a:pPr fontAlgn="base"/>
            <a:endParaRPr lang="en-US" dirty="0"/>
          </a:p>
        </p:txBody>
      </p:sp>
      <p:sp>
        <p:nvSpPr>
          <p:cNvPr id="4" name="Slide Number Placeholder 3"/>
          <p:cNvSpPr>
            <a:spLocks noGrp="1"/>
          </p:cNvSpPr>
          <p:nvPr>
            <p:ph type="sldNum" sz="quarter" idx="10"/>
          </p:nvPr>
        </p:nvSpPr>
        <p:spPr/>
        <p:txBody>
          <a:bodyPr/>
          <a:lstStyle/>
          <a:p>
            <a:fld id="{3624DC8D-BEC2-D34A-81E1-6AC3BD4AB132}" type="slidenum">
              <a:rPr lang="en-US" smtClean="0"/>
              <a:t>5</a:t>
            </a:fld>
            <a:endParaRPr lang="en-US" dirty="0"/>
          </a:p>
        </p:txBody>
      </p:sp>
    </p:spTree>
    <p:extLst>
      <p:ext uri="{BB962C8B-B14F-4D97-AF65-F5344CB8AC3E}">
        <p14:creationId xmlns:p14="http://schemas.microsoft.com/office/powerpoint/2010/main" val="307503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 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624DC8D-BEC2-D34A-81E1-6AC3BD4AB132}" type="slidenum">
              <a:rPr lang="en-US" smtClean="0"/>
              <a:pPr/>
              <a:t>6</a:t>
            </a:fld>
            <a:endParaRPr lang="en-US" dirty="0"/>
          </a:p>
        </p:txBody>
      </p:sp>
    </p:spTree>
    <p:extLst>
      <p:ext uri="{BB962C8B-B14F-4D97-AF65-F5344CB8AC3E}">
        <p14:creationId xmlns:p14="http://schemas.microsoft.com/office/powerpoint/2010/main" val="142810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a:t>
            </a:r>
            <a:r>
              <a:rPr lang="en-US" dirty="0" smtClean="0">
                <a:solidFill>
                  <a:schemeClr val="tx1"/>
                </a:solidFill>
              </a:rPr>
              <a:t> </a:t>
            </a:r>
            <a:r>
              <a:rPr lang="en-US" u="none" dirty="0" smtClean="0">
                <a:solidFill>
                  <a:schemeClr val="tx1"/>
                </a:solidFill>
              </a:rPr>
              <a:t>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3624DC8D-BEC2-D34A-81E1-6AC3BD4AB132}" type="slidenum">
              <a:rPr lang="en-US" smtClean="0"/>
              <a:t>7</a:t>
            </a:fld>
            <a:endParaRPr lang="en-US" dirty="0"/>
          </a:p>
        </p:txBody>
      </p:sp>
    </p:spTree>
    <p:extLst>
      <p:ext uri="{BB962C8B-B14F-4D97-AF65-F5344CB8AC3E}">
        <p14:creationId xmlns:p14="http://schemas.microsoft.com/office/powerpoint/2010/main" val="103658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b="1" u="none" dirty="0" smtClean="0">
                <a:solidFill>
                  <a:schemeClr val="tx1"/>
                </a:solidFill>
              </a:rPr>
              <a:t>Speaker’s</a:t>
            </a:r>
            <a:r>
              <a:rPr lang="en-CA" b="1" u="none" baseline="0" dirty="0" smtClean="0">
                <a:solidFill>
                  <a:schemeClr val="tx1"/>
                </a:solidFill>
              </a:rPr>
              <a:t> </a:t>
            </a:r>
            <a:r>
              <a:rPr lang="en-CA" b="1" u="none" dirty="0" smtClean="0">
                <a:solidFill>
                  <a:schemeClr val="tx1"/>
                </a:solidFill>
              </a:rPr>
              <a:t>Notes</a:t>
            </a:r>
            <a:endParaRPr lang="en-US" dirty="0" smtClean="0">
              <a:solidFill>
                <a:schemeClr val="tx1"/>
              </a:solidFill>
            </a:endParaRPr>
          </a:p>
          <a:p>
            <a:pPr defTabSz="465887">
              <a:defRPr/>
            </a:pPr>
            <a:endParaRPr lang="en-US"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Like all Ontario curriculum, the health and physical education curriculum</a:t>
            </a:r>
            <a:r>
              <a:rPr lang="en-US" strike="noStrike" baseline="0" dirty="0" smtClean="0">
                <a:solidFill>
                  <a:schemeClr val="tx1"/>
                </a:solidFill>
              </a:rPr>
              <a:t> has </a:t>
            </a:r>
            <a:r>
              <a:rPr lang="en-US" dirty="0" smtClean="0">
                <a:solidFill>
                  <a:schemeClr val="tx1"/>
                </a:solidFill>
              </a:rPr>
              <a:t>overall and specific expectations</a:t>
            </a:r>
            <a:r>
              <a:rPr lang="en-US" u="none" dirty="0" smtClean="0">
                <a:solidFill>
                  <a:schemeClr val="tx1"/>
                </a:solidFill>
              </a:rPr>
              <a:t>,</a:t>
            </a:r>
            <a:r>
              <a:rPr lang="en-US" dirty="0" smtClean="0">
                <a:solidFill>
                  <a:schemeClr val="tx1"/>
                </a:solidFill>
              </a:rPr>
              <a:t> </a:t>
            </a:r>
            <a:r>
              <a:rPr lang="en-US" u="none" dirty="0" smtClean="0">
                <a:solidFill>
                  <a:schemeClr val="tx1"/>
                </a:solidFill>
              </a:rPr>
              <a:t>which</a:t>
            </a:r>
            <a:r>
              <a:rPr lang="en-US" u="none" baseline="0" dirty="0" smtClean="0">
                <a:solidFill>
                  <a:schemeClr val="tx1"/>
                </a:solidFill>
              </a:rPr>
              <a:t> define the </a:t>
            </a:r>
            <a:r>
              <a:rPr lang="en-CA" b="0" u="none" dirty="0" smtClean="0">
                <a:solidFill>
                  <a:schemeClr val="tx1"/>
                </a:solidFill>
              </a:rPr>
              <a:t>knowledge and skills </a:t>
            </a:r>
            <a:r>
              <a:rPr lang="en-CA" u="none" dirty="0" smtClean="0">
                <a:solidFill>
                  <a:schemeClr val="tx1"/>
                </a:solidFill>
              </a:rPr>
              <a:t>students are expected to know and be able to demonstrate in each subject at each grade. The curriculum also includes</a:t>
            </a:r>
            <a:r>
              <a:rPr lang="en-CA" u="none" baseline="0" dirty="0" smtClean="0">
                <a:solidFill>
                  <a:schemeClr val="tx1"/>
                </a:solidFill>
              </a:rPr>
              <a:t> </a:t>
            </a:r>
            <a:r>
              <a:rPr lang="en-US" u="none" dirty="0" smtClean="0">
                <a:solidFill>
                  <a:schemeClr val="tx1"/>
                </a:solidFill>
              </a:rPr>
              <a:t>optional prompts and examples. </a:t>
            </a:r>
          </a:p>
          <a:p>
            <a:pPr marL="0" indent="0" defTabSz="465887">
              <a:buFont typeface="Arial" panose="020B0604020202020204" pitchFamily="34" charset="0"/>
              <a:buNone/>
              <a:defRPr/>
            </a:pPr>
            <a:endParaRPr lang="en-US" u="none" dirty="0" smtClean="0">
              <a:solidFill>
                <a:schemeClr val="tx1"/>
              </a:solidFill>
            </a:endParaRPr>
          </a:p>
          <a:p>
            <a:pPr marL="0" indent="0" defTabSz="465887">
              <a:buFont typeface="Arial" panose="020B0604020202020204" pitchFamily="34" charset="0"/>
              <a:buNone/>
              <a:defRPr/>
            </a:pPr>
            <a:r>
              <a:rPr lang="en-US" dirty="0" smtClean="0">
                <a:solidFill>
                  <a:schemeClr val="tx1"/>
                </a:solidFill>
              </a:rPr>
              <a:t>It is important to note the </a:t>
            </a:r>
            <a:r>
              <a:rPr lang="en-US" u="none" dirty="0" smtClean="0">
                <a:solidFill>
                  <a:schemeClr val="tx1"/>
                </a:solidFill>
              </a:rPr>
              <a:t>optional</a:t>
            </a:r>
            <a:r>
              <a:rPr lang="en-US" u="none" baseline="0" dirty="0" smtClean="0">
                <a:solidFill>
                  <a:schemeClr val="tx1"/>
                </a:solidFill>
              </a:rPr>
              <a:t> </a:t>
            </a:r>
            <a:r>
              <a:rPr lang="en-US" u="none" dirty="0" smtClean="0">
                <a:solidFill>
                  <a:schemeClr val="tx1"/>
                </a:solidFill>
              </a:rPr>
              <a:t>prompts</a:t>
            </a:r>
            <a:r>
              <a:rPr lang="en-US" dirty="0" smtClean="0">
                <a:solidFill>
                  <a:schemeClr val="tx1"/>
                </a:solidFill>
              </a:rPr>
              <a:t> and sample responses are meant to show what conversation and topics could look like in a classroom, but these are not mandatory. </a:t>
            </a:r>
            <a:r>
              <a:rPr lang="en-US" u="none" dirty="0" smtClean="0">
                <a:solidFill>
                  <a:schemeClr val="tx1"/>
                </a:solidFill>
              </a:rPr>
              <a:t>They</a:t>
            </a:r>
            <a:r>
              <a:rPr lang="en-US" u="none" baseline="0" dirty="0" smtClean="0">
                <a:solidFill>
                  <a:schemeClr val="tx1"/>
                </a:solidFill>
              </a:rPr>
              <a:t> are not a script, but are included to </a:t>
            </a:r>
            <a:r>
              <a:rPr lang="en-US" u="none" strike="noStrike" baseline="0" dirty="0" smtClean="0">
                <a:solidFill>
                  <a:schemeClr val="tx1"/>
                </a:solidFill>
              </a:rPr>
              <a:t>help</a:t>
            </a:r>
            <a:r>
              <a:rPr lang="en-US" u="none" baseline="0" dirty="0" smtClean="0">
                <a:solidFill>
                  <a:schemeClr val="tx1"/>
                </a:solidFill>
              </a:rPr>
              <a:t> prompt thinking, guide planning and anticipate questions that could arise in class.</a:t>
            </a:r>
            <a:r>
              <a:rPr lang="en-US" u="none" dirty="0" smtClean="0">
                <a:solidFill>
                  <a:schemeClr val="tx1"/>
                </a:solidFill>
              </a:rPr>
              <a:t> </a:t>
            </a:r>
            <a:r>
              <a:rPr lang="en-US" u="none" strike="noStrike" dirty="0" smtClean="0">
                <a:solidFill>
                  <a:schemeClr val="tx1"/>
                </a:solidFill>
              </a:rPr>
              <a:t>Teachers </a:t>
            </a:r>
            <a:r>
              <a:rPr lang="en-US" b="0" u="none" strike="noStrike" dirty="0" smtClean="0">
                <a:solidFill>
                  <a:schemeClr val="tx1"/>
                </a:solidFill>
              </a:rPr>
              <a:t>should</a:t>
            </a:r>
            <a:r>
              <a:rPr lang="en-US" b="1" u="none" strike="noStrike" dirty="0" smtClean="0">
                <a:solidFill>
                  <a:schemeClr val="tx1"/>
                </a:solidFill>
              </a:rPr>
              <a:t> </a:t>
            </a:r>
            <a:r>
              <a:rPr lang="en-US" u="none" strike="noStrike" dirty="0" smtClean="0">
                <a:solidFill>
                  <a:schemeClr val="tx1"/>
                </a:solidFill>
              </a:rPr>
              <a:t>use their professional judgment in using the examples and sample questions as they develop their lessons. </a:t>
            </a:r>
          </a:p>
          <a:p>
            <a:pPr marL="0" indent="0" defTabSz="465887">
              <a:buFont typeface="Arial" panose="020B0604020202020204" pitchFamily="34" charset="0"/>
              <a:buNone/>
              <a:defRPr/>
            </a:pPr>
            <a:endParaRPr lang="en-US" u="none" strike="noStrike" dirty="0" smtClean="0">
              <a:solidFill>
                <a:schemeClr val="tx1"/>
              </a:solidFill>
            </a:endParaRPr>
          </a:p>
          <a:p>
            <a:r>
              <a:rPr lang="en-US" b="1" dirty="0" smtClean="0">
                <a:solidFill>
                  <a:schemeClr val="tx1"/>
                </a:solidFill>
              </a:rPr>
              <a:t>Additional Information:</a:t>
            </a:r>
          </a:p>
          <a:p>
            <a:pPr marL="0" indent="0">
              <a:buFont typeface="Arial" panose="020B0604020202020204" pitchFamily="34" charset="0"/>
              <a:buNone/>
            </a:pPr>
            <a:r>
              <a:rPr lang="en-US" dirty="0" smtClean="0">
                <a:solidFill>
                  <a:schemeClr val="tx1"/>
                </a:solidFill>
              </a:rPr>
              <a:t>For clarity on prompts and examples of student responses refer to: page 20 in the 1-8 and page 25 in the 9-12 document</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playing slide show, click to see examples of overall expectations, specific expectations, examples and prompts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3624DC8D-BEC2-D34A-81E1-6AC3BD4AB132}" type="slidenum">
              <a:rPr lang="en-US" smtClean="0"/>
              <a:t>8</a:t>
            </a:fld>
            <a:endParaRPr lang="en-US" dirty="0"/>
          </a:p>
        </p:txBody>
      </p:sp>
    </p:spTree>
    <p:extLst>
      <p:ext uri="{BB962C8B-B14F-4D97-AF65-F5344CB8AC3E}">
        <p14:creationId xmlns:p14="http://schemas.microsoft.com/office/powerpoint/2010/main" val="174873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Speaker’s Notes:</a:t>
            </a:r>
          </a:p>
          <a:p>
            <a:pPr defTabSz="465887">
              <a:defRPr/>
            </a:pPr>
            <a:endParaRPr lang="en-US" dirty="0"/>
          </a:p>
          <a:p>
            <a:r>
              <a:rPr lang="en-US" dirty="0"/>
              <a:t>All Ontario curriculum is based on research and extensive consultation and the implementation of the curriculum is mandatory in </a:t>
            </a:r>
            <a:r>
              <a:rPr lang="en-US" dirty="0" smtClean="0"/>
              <a:t>publicly </a:t>
            </a:r>
            <a:r>
              <a:rPr lang="en-US" dirty="0"/>
              <a:t>funded Catholic and public schools. </a:t>
            </a:r>
            <a:endParaRPr lang="en-US" strike="sngStrike" dirty="0"/>
          </a:p>
          <a:p>
            <a:endParaRPr lang="en-US" dirty="0"/>
          </a:p>
          <a:p>
            <a:r>
              <a:rPr lang="en-US" dirty="0" smtClean="0"/>
              <a:t>Curriculum </a:t>
            </a:r>
            <a:r>
              <a:rPr lang="en-US" dirty="0"/>
              <a:t>is updated to ensure that what students learn is relevant and current and meets the needs of Ontario’s diverse learners.</a:t>
            </a:r>
          </a:p>
          <a:p>
            <a:r>
              <a:rPr lang="en-US" u="none" dirty="0"/>
              <a:t>Thousands </a:t>
            </a:r>
            <a:r>
              <a:rPr lang="en-US" dirty="0"/>
              <a:t>of people were involved in the review and development of the Health and Physical Education curriculum – educators, students, parents, public health, stakeholders, universities/faculties of education and a wide range of experts. </a:t>
            </a:r>
          </a:p>
          <a:p>
            <a:endParaRPr lang="en-US" dirty="0"/>
          </a:p>
          <a:p>
            <a:r>
              <a:rPr lang="en-US" dirty="0"/>
              <a:t>In Fall 2014 there was an additional parent consultation where a member of each elementary school council was invited to complete an online survey. </a:t>
            </a:r>
          </a:p>
          <a:p>
            <a:endParaRPr lang="en-US" dirty="0"/>
          </a:p>
          <a:p>
            <a:r>
              <a:rPr lang="en-US" dirty="0"/>
              <a:t>Research, expert advice and input from a range of people, including parents, teachers and students, helped to inform the content of the curriculum.</a:t>
            </a:r>
          </a:p>
        </p:txBody>
      </p:sp>
      <p:sp>
        <p:nvSpPr>
          <p:cNvPr id="4" name="Slide Number Placeholder 3"/>
          <p:cNvSpPr>
            <a:spLocks noGrp="1"/>
          </p:cNvSpPr>
          <p:nvPr>
            <p:ph type="sldNum" sz="quarter" idx="10"/>
          </p:nvPr>
        </p:nvSpPr>
        <p:spPr/>
        <p:txBody>
          <a:bodyPr/>
          <a:lstStyle/>
          <a:p>
            <a:fld id="{3624DC8D-BEC2-D34A-81E1-6AC3BD4AB132}" type="slidenum">
              <a:rPr lang="en-US" smtClean="0"/>
              <a:pPr/>
              <a:t>9</a:t>
            </a:fld>
            <a:endParaRPr lang="en-US" dirty="0"/>
          </a:p>
        </p:txBody>
      </p:sp>
    </p:spTree>
    <p:extLst>
      <p:ext uri="{BB962C8B-B14F-4D97-AF65-F5344CB8AC3E}">
        <p14:creationId xmlns:p14="http://schemas.microsoft.com/office/powerpoint/2010/main" val="125463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normAutofit/>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301037" y="498590"/>
            <a:ext cx="8541926"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9627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6847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1" hasCustomPrompt="1"/>
          </p:nvPr>
        </p:nvSpPr>
        <p:spPr>
          <a:xfrm>
            <a:off x="0" y="0"/>
            <a:ext cx="9144000" cy="5143500"/>
          </a:xfrm>
        </p:spPr>
        <p:txBody>
          <a:bodyPr/>
          <a:lstStyle>
            <a:lvl1pPr marL="0" indent="0" algn="ctr">
              <a:buNone/>
              <a:defRPr>
                <a:latin typeface="Raleway"/>
                <a:cs typeface="Raleway"/>
              </a:defRPr>
            </a:lvl1pPr>
          </a:lstStyle>
          <a:p>
            <a:r>
              <a:rPr lang="en-US" dirty="0" smtClean="0"/>
              <a:t>	</a:t>
            </a:r>
            <a:endParaRPr lang="en-US" dirty="0"/>
          </a:p>
        </p:txBody>
      </p:sp>
    </p:spTree>
    <p:extLst>
      <p:ext uri="{BB962C8B-B14F-4D97-AF65-F5344CB8AC3E}">
        <p14:creationId xmlns:p14="http://schemas.microsoft.com/office/powerpoint/2010/main" val="54011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6" name="Shape 760"/>
          <p:cNvSpPr/>
          <p:nvPr userDrawn="1"/>
        </p:nvSpPr>
        <p:spPr>
          <a:xfrm>
            <a:off x="1325928" y="1297393"/>
            <a:ext cx="4541472" cy="2841218"/>
          </a:xfrm>
          <a:prstGeom prst="rect">
            <a:avLst/>
          </a:prstGeom>
          <a:solidFill>
            <a:schemeClr val="tx2">
              <a:lumMod val="50000"/>
            </a:schemeClr>
          </a:solidFill>
          <a:ln w="12700">
            <a:miter lim="400000"/>
          </a:ln>
        </p:spPr>
        <p:txBody>
          <a:bodyPr lIns="0" tIns="0" rIns="0" bIns="0" anchor="ctr"/>
          <a:lstStyle/>
          <a:p>
            <a:pPr lvl="0">
              <a:defRPr sz="3200">
                <a:solidFill>
                  <a:srgbClr val="FFFFFF"/>
                </a:solidFill>
              </a:defRPr>
            </a:pPr>
            <a:endParaRPr dirty="0"/>
          </a:p>
        </p:txBody>
      </p:sp>
      <p:sp>
        <p:nvSpPr>
          <p:cNvPr id="7" name="Media Placeholder 6"/>
          <p:cNvSpPr>
            <a:spLocks noGrp="1"/>
          </p:cNvSpPr>
          <p:nvPr>
            <p:ph type="media" sz="quarter" idx="11"/>
          </p:nvPr>
        </p:nvSpPr>
        <p:spPr>
          <a:xfrm>
            <a:off x="1325563" y="1296988"/>
            <a:ext cx="4541837" cy="2841625"/>
          </a:xfrm>
        </p:spPr>
        <p:txBody>
          <a:bodyPr/>
          <a:lstStyle/>
          <a:p>
            <a:endParaRPr lang="en-CA" dirty="0"/>
          </a:p>
        </p:txBody>
      </p:sp>
    </p:spTree>
    <p:extLst>
      <p:ext uri="{BB962C8B-B14F-4D97-AF65-F5344CB8AC3E}">
        <p14:creationId xmlns:p14="http://schemas.microsoft.com/office/powerpoint/2010/main" val="14057223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0124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2990470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endParaRPr lang="en-US" dirty="0"/>
          </a:p>
        </p:txBody>
      </p:sp>
      <p:cxnSp>
        <p:nvCxnSpPr>
          <p:cNvPr id="8" name="Straight Connector 7"/>
          <p:cNvCxnSpPr/>
          <p:nvPr userDrawn="1"/>
        </p:nvCxnSpPr>
        <p:spPr>
          <a:xfrm flipH="1">
            <a:off x="399803" y="562064"/>
            <a:ext cx="8318131"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8200074" y="190333"/>
            <a:ext cx="393654" cy="253480"/>
            <a:chOff x="6258192" y="2164972"/>
            <a:chExt cx="602756" cy="388124"/>
          </a:xfrm>
        </p:grpSpPr>
        <p:cxnSp>
          <p:nvCxnSpPr>
            <p:cNvPr id="10" name="Straight Connector 9"/>
            <p:cNvCxnSpPr/>
            <p:nvPr/>
          </p:nvCxnSpPr>
          <p:spPr>
            <a:xfrm>
              <a:off x="6857773" y="2164972"/>
              <a:ext cx="0" cy="38812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556747" y="2199387"/>
              <a:ext cx="301026"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268479" y="2199387"/>
              <a:ext cx="294647"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268479" y="2164972"/>
              <a:ext cx="0" cy="38812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258192" y="2553096"/>
              <a:ext cx="602756"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563126" y="2164972"/>
              <a:ext cx="294647" cy="353709"/>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268479" y="2164972"/>
              <a:ext cx="297884" cy="356668"/>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182919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0300"/>
            <a:ext cx="2133600" cy="273844"/>
          </a:xfrm>
          <a:prstGeom prst="rect">
            <a:avLst/>
          </a:prstGeom>
        </p:spPr>
        <p:txBody>
          <a:bodyPr/>
          <a:lstStyle/>
          <a:p>
            <a:endParaRPr lang="en-US" dirty="0"/>
          </a:p>
        </p:txBody>
      </p:sp>
      <p:sp>
        <p:nvSpPr>
          <p:cNvPr id="8"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571863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0823"/>
            <a:ext cx="4040188"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80644"/>
            <a:ext cx="4040188"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00823"/>
            <a:ext cx="4041775"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480644"/>
            <a:ext cx="4041775"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lvl1pPr>
              <a:defRPr sz="1100">
                <a:latin typeface="Raleway"/>
                <a:cs typeface="Raleway"/>
              </a:defRPr>
            </a:lvl1pPr>
          </a:lstStyle>
          <a:p>
            <a:endParaRPr lang="en-US" dirty="0"/>
          </a:p>
        </p:txBody>
      </p:sp>
      <p:sp>
        <p:nvSpPr>
          <p:cNvPr id="10" name="Slide Number Placeholder 5"/>
          <p:cNvSpPr>
            <a:spLocks noGrp="1"/>
          </p:cNvSpPr>
          <p:nvPr>
            <p:ph type="sldNum" sz="quarter" idx="11"/>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1333726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3466070"/>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94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2415382" y="1108869"/>
            <a:ext cx="4453731" cy="2928937"/>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p:cNvSpPr/>
          <p:nvPr userDrawn="1"/>
        </p:nvSpPr>
        <p:spPr>
          <a:xfrm>
            <a:off x="0" y="990600"/>
            <a:ext cx="9144000" cy="41529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58839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endParaRPr lang="en-US" dirty="0"/>
          </a:p>
        </p:txBody>
      </p:sp>
      <p:sp>
        <p:nvSpPr>
          <p:cNvPr id="6" name="Rectangle 5"/>
          <p:cNvSpPr/>
          <p:nvPr userDrawn="1"/>
        </p:nvSpPr>
        <p:spPr>
          <a:xfrm>
            <a:off x="0" y="-85047"/>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spTree>
    <p:extLst>
      <p:ext uri="{BB962C8B-B14F-4D97-AF65-F5344CB8AC3E}">
        <p14:creationId xmlns:p14="http://schemas.microsoft.com/office/powerpoint/2010/main" val="34764833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130723"/>
            <a:ext cx="6096000" cy="356085"/>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0232"/>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5619297" y="4723820"/>
            <a:ext cx="3067504" cy="277300"/>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r>
              <a:rPr lang="en-US" sz="800" dirty="0" smtClean="0">
                <a:solidFill>
                  <a:srgbClr val="036E9F"/>
                </a:solidFill>
                <a:latin typeface="Arial"/>
                <a:cs typeface="Arial"/>
              </a:rPr>
              <a:t>Health and Physical Education for Educators  |  </a:t>
            </a:r>
            <a:fld id="{D60D1EDE-7116-2443-9BDD-368CE5B37660}" type="slidenum">
              <a:rPr lang="en-US" sz="1000" smtClean="0">
                <a:solidFill>
                  <a:srgbClr val="036E9F"/>
                </a:solidFill>
              </a:rPr>
              <a:pPr/>
              <a:t>‹#›</a:t>
            </a:fld>
            <a:endParaRPr lang="en-US" sz="1000" dirty="0">
              <a:solidFill>
                <a:srgbClr val="036E9F"/>
              </a:solidFill>
            </a:endParaRPr>
          </a:p>
        </p:txBody>
      </p:sp>
      <p:grpSp>
        <p:nvGrpSpPr>
          <p:cNvPr id="27" name="Group 26"/>
          <p:cNvGrpSpPr/>
          <p:nvPr userDrawn="1"/>
        </p:nvGrpSpPr>
        <p:grpSpPr>
          <a:xfrm>
            <a:off x="4318696" y="4720365"/>
            <a:ext cx="628539" cy="280755"/>
            <a:chOff x="3256504" y="4721279"/>
            <a:chExt cx="628539" cy="280755"/>
          </a:xfrm>
        </p:grpSpPr>
        <p:sp>
          <p:nvSpPr>
            <p:cNvPr id="5" name="Oval 4"/>
            <p:cNvSpPr/>
            <p:nvPr userDrawn="1"/>
          </p:nvSpPr>
          <p:spPr>
            <a:xfrm>
              <a:off x="3256504" y="4721279"/>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userDrawn="1"/>
          </p:nvSpPr>
          <p:spPr>
            <a:xfrm>
              <a:off x="3608196" y="4725187"/>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3365891" y="4826243"/>
              <a:ext cx="45719" cy="73401"/>
              <a:chOff x="3345327" y="4804129"/>
              <a:chExt cx="74099" cy="118964"/>
            </a:xfrm>
          </p:grpSpPr>
          <p:cxnSp>
            <p:nvCxnSpPr>
              <p:cNvPr id="31" name="Straight Connector 30"/>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userDrawn="1"/>
          </p:nvGrpSpPr>
          <p:grpSpPr>
            <a:xfrm flipH="1" flipV="1">
              <a:off x="3727667" y="4823914"/>
              <a:ext cx="45719" cy="73401"/>
              <a:chOff x="3345327" y="4804129"/>
              <a:chExt cx="74099" cy="118964"/>
            </a:xfrm>
          </p:grpSpPr>
          <p:cxnSp>
            <p:nvCxnSpPr>
              <p:cNvPr id="35" name="Straight Connector 34"/>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cxnSp>
        <p:nvCxnSpPr>
          <p:cNvPr id="37" name="Straight Connector 36"/>
          <p:cNvCxnSpPr/>
          <p:nvPr userDrawn="1"/>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05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66" r:id="rId7"/>
    <p:sldLayoutId id="2147483668" r:id="rId8"/>
    <p:sldLayoutId id="2147483667" r:id="rId9"/>
    <p:sldLayoutId id="2147483660" r:id="rId10"/>
    <p:sldLayoutId id="2147483663" r:id="rId11"/>
    <p:sldLayoutId id="2147483669" r:id="rId12"/>
  </p:sldLayoutIdLst>
  <p:timing>
    <p:tnLst>
      <p:par>
        <p:cTn id="1" dur="indefinite" restart="never" nodeType="tmRoot"/>
      </p:par>
    </p:tnLst>
  </p:timing>
  <p:hf hdr="0" dt="0"/>
  <p:txStyles>
    <p:titleStyle>
      <a:lvl1pPr algn="l" defTabSz="457200" rtl="0" eaLnBrk="1" latinLnBrk="0" hangingPunct="1">
        <a:spcBef>
          <a:spcPct val="0"/>
        </a:spcBef>
        <a:buNone/>
        <a:defRPr sz="14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ontario.ca/HPE" TargetMode="External"/><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2"/>
            <a:ext cx="9144000" cy="5143501"/>
          </a:xfrm>
          <a:prstGeom prst="rect">
            <a:avLst/>
          </a:prstGeom>
          <a:solidFill>
            <a:schemeClr val="bg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645909" y="793297"/>
            <a:ext cx="7772400" cy="1101725"/>
          </a:xfrm>
        </p:spPr>
        <p:txBody>
          <a:bodyPr>
            <a:normAutofit fontScale="90000"/>
          </a:bodyPr>
          <a:lstStyle/>
          <a:p>
            <a:pPr algn="ctr"/>
            <a:r>
              <a:rPr lang="en-US" sz="2800" b="0" dirty="0">
                <a:solidFill>
                  <a:srgbClr val="02283A"/>
                </a:solidFill>
              </a:rPr>
              <a:t>The 2015 Health and Physical Education </a:t>
            </a:r>
            <a:r>
              <a:rPr lang="en-US" sz="2800" b="0" dirty="0" smtClean="0">
                <a:solidFill>
                  <a:srgbClr val="02283A"/>
                </a:solidFill>
              </a:rPr>
              <a:t>Curriculum</a:t>
            </a:r>
            <a:r>
              <a:rPr lang="en-US" sz="2800" b="0" dirty="0">
                <a:solidFill>
                  <a:srgbClr val="02283A"/>
                </a:solidFill>
              </a:rPr>
              <a:t/>
            </a:r>
            <a:br>
              <a:rPr lang="en-US" sz="2800" b="0" dirty="0">
                <a:solidFill>
                  <a:srgbClr val="02283A"/>
                </a:solidFill>
              </a:rPr>
            </a:br>
            <a:r>
              <a:rPr lang="en-US" sz="2200" b="0" dirty="0">
                <a:solidFill>
                  <a:srgbClr val="02283A"/>
                </a:solidFill>
              </a:rPr>
              <a:t>Overview for Parents</a:t>
            </a:r>
            <a:endParaRPr lang="en-US" sz="2800" b="0" dirty="0">
              <a:solidFill>
                <a:srgbClr val="02283A"/>
              </a:solidFill>
            </a:endParaRPr>
          </a:p>
        </p:txBody>
      </p:sp>
      <p:sp>
        <p:nvSpPr>
          <p:cNvPr id="9" name="Oval 8"/>
          <p:cNvSpPr>
            <a:spLocks noChangeAspect="1"/>
          </p:cNvSpPr>
          <p:nvPr/>
        </p:nvSpPr>
        <p:spPr>
          <a:xfrm>
            <a:off x="2557652" y="2260514"/>
            <a:ext cx="1122808" cy="1122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4009262" y="2260514"/>
            <a:ext cx="1122808" cy="11228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9"/>
          <p:cNvSpPr>
            <a:spLocks noEditPoints="1"/>
          </p:cNvSpPr>
          <p:nvPr/>
        </p:nvSpPr>
        <p:spPr bwMode="auto">
          <a:xfrm>
            <a:off x="4386104" y="2632904"/>
            <a:ext cx="357836" cy="357836"/>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5" name="Oval 14"/>
          <p:cNvSpPr>
            <a:spLocks noChangeAspect="1"/>
          </p:cNvSpPr>
          <p:nvPr/>
        </p:nvSpPr>
        <p:spPr>
          <a:xfrm>
            <a:off x="5460872" y="2260514"/>
            <a:ext cx="1122808" cy="112280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6912482" y="2260514"/>
            <a:ext cx="1122808" cy="112280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54"/>
          <p:cNvSpPr>
            <a:spLocks noEditPoints="1"/>
          </p:cNvSpPr>
          <p:nvPr/>
        </p:nvSpPr>
        <p:spPr bwMode="auto">
          <a:xfrm>
            <a:off x="7281673" y="2665290"/>
            <a:ext cx="358898" cy="293064"/>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1" name="Oval 20"/>
          <p:cNvSpPr>
            <a:spLocks noChangeAspect="1"/>
          </p:cNvSpPr>
          <p:nvPr/>
        </p:nvSpPr>
        <p:spPr>
          <a:xfrm>
            <a:off x="1106042" y="2260514"/>
            <a:ext cx="1122808" cy="11228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openbook.emf" title="open book"/>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6910" y="2652243"/>
            <a:ext cx="407040" cy="362311"/>
          </a:xfrm>
          <a:prstGeom prst="rect">
            <a:avLst/>
          </a:prstGeom>
        </p:spPr>
      </p:pic>
      <p:pic>
        <p:nvPicPr>
          <p:cNvPr id="25" name="Picture 24" descr="heart.emf" title="hear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778" y="2665290"/>
            <a:ext cx="441589" cy="362329"/>
          </a:xfrm>
          <a:prstGeom prst="rect">
            <a:avLst/>
          </a:prstGeom>
        </p:spPr>
      </p:pic>
      <p:pic>
        <p:nvPicPr>
          <p:cNvPr id="26" name="Picture 25" descr="men_arrow.emf" title="man with arrow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7071" y="2514088"/>
            <a:ext cx="453268" cy="580404"/>
          </a:xfrm>
          <a:prstGeom prst="rect">
            <a:avLst/>
          </a:prstGeom>
        </p:spPr>
      </p:pic>
      <p:pic>
        <p:nvPicPr>
          <p:cNvPr id="5" name="Picture 4" title="OPC logo"/>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5230" y="4343370"/>
            <a:ext cx="1367084" cy="680504"/>
          </a:xfrm>
          <a:prstGeom prst="rect">
            <a:avLst/>
          </a:prstGeom>
        </p:spPr>
      </p:pic>
    </p:spTree>
    <p:extLst>
      <p:ext uri="{BB962C8B-B14F-4D97-AF65-F5344CB8AC3E}">
        <p14:creationId xmlns:p14="http://schemas.microsoft.com/office/powerpoint/2010/main" val="267793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4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9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1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22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250"/>
                                        <p:tgtEl>
                                          <p:spTgt spid="2"/>
                                        </p:tgtEl>
                                      </p:cBhvr>
                                    </p:animEffect>
                                  </p:childTnLst>
                                </p:cTn>
                              </p:par>
                              <p:par>
                                <p:cTn id="43" presetID="10" presetClass="entr" presetSubtype="0" fill="hold" nodeType="withEffect">
                                  <p:stCondLst>
                                    <p:cond delay="300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3" grpId="0" animBg="1"/>
      <p:bldP spid="15" grpId="0" animBg="1"/>
      <p:bldP spid="18" grpId="0" animBg="1"/>
      <p:bldP spid="19"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Freeform 156"/>
          <p:cNvSpPr/>
          <p:nvPr/>
        </p:nvSpPr>
        <p:spPr>
          <a:xfrm>
            <a:off x="1751224" y="0"/>
            <a:ext cx="7392776" cy="5143500"/>
          </a:xfrm>
          <a:custGeom>
            <a:avLst/>
            <a:gdLst>
              <a:gd name="connsiteX0" fmla="*/ 2483124 w 5460510"/>
              <a:gd name="connsiteY0" fmla="*/ 0 h 5143500"/>
              <a:gd name="connsiteX1" fmla="*/ 3771407 w 5460510"/>
              <a:gd name="connsiteY1" fmla="*/ 0 h 5143500"/>
              <a:gd name="connsiteX2" fmla="*/ 4717679 w 5460510"/>
              <a:gd name="connsiteY2" fmla="*/ 0 h 5143500"/>
              <a:gd name="connsiteX3" fmla="*/ 5460510 w 5460510"/>
              <a:gd name="connsiteY3" fmla="*/ 0 h 5143500"/>
              <a:gd name="connsiteX4" fmla="*/ 5460510 w 5460510"/>
              <a:gd name="connsiteY4" fmla="*/ 5143500 h 5143500"/>
              <a:gd name="connsiteX5" fmla="*/ 4717679 w 5460510"/>
              <a:gd name="connsiteY5" fmla="*/ 5143500 h 5143500"/>
              <a:gd name="connsiteX6" fmla="*/ 3771407 w 5460510"/>
              <a:gd name="connsiteY6" fmla="*/ 5143500 h 5143500"/>
              <a:gd name="connsiteX7" fmla="*/ 0 w 546051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510" h="5143500">
                <a:moveTo>
                  <a:pt x="2483124" y="0"/>
                </a:moveTo>
                <a:lnTo>
                  <a:pt x="3771407" y="0"/>
                </a:lnTo>
                <a:lnTo>
                  <a:pt x="4717679" y="0"/>
                </a:lnTo>
                <a:lnTo>
                  <a:pt x="5460510" y="0"/>
                </a:lnTo>
                <a:lnTo>
                  <a:pt x="5460510" y="5143500"/>
                </a:lnTo>
                <a:lnTo>
                  <a:pt x="4717679" y="5143500"/>
                </a:lnTo>
                <a:lnTo>
                  <a:pt x="3771407" y="5143500"/>
                </a:lnTo>
                <a:lnTo>
                  <a:pt x="0" y="5143500"/>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Freeform 149"/>
          <p:cNvSpPr/>
          <p:nvPr/>
        </p:nvSpPr>
        <p:spPr>
          <a:xfrm>
            <a:off x="1751224" y="0"/>
            <a:ext cx="7392776" cy="514350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chemeClr val="tx2">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0" name="Group 109"/>
          <p:cNvGrpSpPr/>
          <p:nvPr/>
        </p:nvGrpSpPr>
        <p:grpSpPr>
          <a:xfrm>
            <a:off x="4357002" y="-479694"/>
            <a:ext cx="6632670" cy="6387140"/>
            <a:chOff x="3097704" y="1847729"/>
            <a:chExt cx="3005440" cy="2894152"/>
          </a:xfrm>
          <a:noFill/>
        </p:grpSpPr>
        <p:sp>
          <p:nvSpPr>
            <p:cNvPr id="111" name="Freeform 110"/>
            <p:cNvSpPr>
              <a:spLocks/>
            </p:cNvSpPr>
            <p:nvPr/>
          </p:nvSpPr>
          <p:spPr bwMode="auto">
            <a:xfrm>
              <a:off x="5715794" y="2531941"/>
              <a:ext cx="58738" cy="44450"/>
            </a:xfrm>
            <a:custGeom>
              <a:avLst/>
              <a:gdLst>
                <a:gd name="T0" fmla="*/ 32 w 32"/>
                <a:gd name="T1" fmla="*/ 2 h 24"/>
                <a:gd name="T2" fmla="*/ 20 w 32"/>
                <a:gd name="T3" fmla="*/ 19 h 24"/>
                <a:gd name="T4" fmla="*/ 0 w 32"/>
                <a:gd name="T5" fmla="*/ 22 h 24"/>
                <a:gd name="T6" fmla="*/ 11 w 32"/>
                <a:gd name="T7" fmla="*/ 5 h 24"/>
                <a:gd name="T8" fmla="*/ 32 w 32"/>
                <a:gd name="T9" fmla="*/ 2 h 24"/>
              </a:gdLst>
              <a:ahLst/>
              <a:cxnLst>
                <a:cxn ang="0">
                  <a:pos x="T0" y="T1"/>
                </a:cxn>
                <a:cxn ang="0">
                  <a:pos x="T2" y="T3"/>
                </a:cxn>
                <a:cxn ang="0">
                  <a:pos x="T4" y="T5"/>
                </a:cxn>
                <a:cxn ang="0">
                  <a:pos x="T6" y="T7"/>
                </a:cxn>
                <a:cxn ang="0">
                  <a:pos x="T8" y="T9"/>
                </a:cxn>
              </a:cxnLst>
              <a:rect l="0" t="0" r="r" b="b"/>
              <a:pathLst>
                <a:path w="32" h="24">
                  <a:moveTo>
                    <a:pt x="32" y="2"/>
                  </a:moveTo>
                  <a:cubicBezTo>
                    <a:pt x="32" y="2"/>
                    <a:pt x="29" y="13"/>
                    <a:pt x="20" y="19"/>
                  </a:cubicBezTo>
                  <a:cubicBezTo>
                    <a:pt x="12" y="24"/>
                    <a:pt x="0" y="22"/>
                    <a:pt x="0" y="22"/>
                  </a:cubicBezTo>
                  <a:cubicBezTo>
                    <a:pt x="0" y="22"/>
                    <a:pt x="2" y="11"/>
                    <a:pt x="11" y="5"/>
                  </a:cubicBezTo>
                  <a:cubicBezTo>
                    <a:pt x="20" y="0"/>
                    <a:pt x="32" y="2"/>
                    <a:pt x="32" y="2"/>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2" name="Freeform 111"/>
            <p:cNvSpPr>
              <a:spLocks/>
            </p:cNvSpPr>
            <p:nvPr/>
          </p:nvSpPr>
          <p:spPr bwMode="auto">
            <a:xfrm>
              <a:off x="5696744" y="2516066"/>
              <a:ext cx="25400" cy="47625"/>
            </a:xfrm>
            <a:custGeom>
              <a:avLst/>
              <a:gdLst>
                <a:gd name="T0" fmla="*/ 5 w 14"/>
                <a:gd name="T1" fmla="*/ 0 h 26"/>
                <a:gd name="T2" fmla="*/ 13 w 14"/>
                <a:gd name="T3" fmla="*/ 12 h 26"/>
                <a:gd name="T4" fmla="*/ 9 w 14"/>
                <a:gd name="T5" fmla="*/ 26 h 26"/>
                <a:gd name="T6" fmla="*/ 1 w 14"/>
                <a:gd name="T7" fmla="*/ 14 h 26"/>
                <a:gd name="T8" fmla="*/ 5 w 14"/>
                <a:gd name="T9" fmla="*/ 0 h 26"/>
              </a:gdLst>
              <a:ahLst/>
              <a:cxnLst>
                <a:cxn ang="0">
                  <a:pos x="T0" y="T1"/>
                </a:cxn>
                <a:cxn ang="0">
                  <a:pos x="T2" y="T3"/>
                </a:cxn>
                <a:cxn ang="0">
                  <a:pos x="T4" y="T5"/>
                </a:cxn>
                <a:cxn ang="0">
                  <a:pos x="T6" y="T7"/>
                </a:cxn>
                <a:cxn ang="0">
                  <a:pos x="T8" y="T9"/>
                </a:cxn>
              </a:cxnLst>
              <a:rect l="0" t="0" r="r" b="b"/>
              <a:pathLst>
                <a:path w="14" h="26">
                  <a:moveTo>
                    <a:pt x="5" y="0"/>
                  </a:moveTo>
                  <a:cubicBezTo>
                    <a:pt x="5" y="0"/>
                    <a:pt x="12" y="5"/>
                    <a:pt x="13" y="12"/>
                  </a:cubicBezTo>
                  <a:cubicBezTo>
                    <a:pt x="14" y="19"/>
                    <a:pt x="9" y="26"/>
                    <a:pt x="9" y="26"/>
                  </a:cubicBezTo>
                  <a:cubicBezTo>
                    <a:pt x="9" y="26"/>
                    <a:pt x="2" y="21"/>
                    <a:pt x="1" y="14"/>
                  </a:cubicBezTo>
                  <a:cubicBezTo>
                    <a:pt x="0" y="6"/>
                    <a:pt x="5" y="0"/>
                    <a:pt x="5"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3" name="Freeform 112"/>
            <p:cNvSpPr>
              <a:spLocks/>
            </p:cNvSpPr>
            <p:nvPr/>
          </p:nvSpPr>
          <p:spPr bwMode="auto">
            <a:xfrm>
              <a:off x="5661819" y="2550991"/>
              <a:ext cx="42863" cy="26988"/>
            </a:xfrm>
            <a:custGeom>
              <a:avLst/>
              <a:gdLst>
                <a:gd name="T0" fmla="*/ 0 w 23"/>
                <a:gd name="T1" fmla="*/ 3 h 15"/>
                <a:gd name="T2" fmla="*/ 14 w 23"/>
                <a:gd name="T3" fmla="*/ 3 h 15"/>
                <a:gd name="T4" fmla="*/ 23 w 23"/>
                <a:gd name="T5" fmla="*/ 13 h 15"/>
                <a:gd name="T6" fmla="*/ 9 w 23"/>
                <a:gd name="T7" fmla="*/ 13 h 15"/>
                <a:gd name="T8" fmla="*/ 0 w 23"/>
                <a:gd name="T9" fmla="*/ 3 h 15"/>
              </a:gdLst>
              <a:ahLst/>
              <a:cxnLst>
                <a:cxn ang="0">
                  <a:pos x="T0" y="T1"/>
                </a:cxn>
                <a:cxn ang="0">
                  <a:pos x="T2" y="T3"/>
                </a:cxn>
                <a:cxn ang="0">
                  <a:pos x="T4" y="T5"/>
                </a:cxn>
                <a:cxn ang="0">
                  <a:pos x="T6" y="T7"/>
                </a:cxn>
                <a:cxn ang="0">
                  <a:pos x="T8" y="T9"/>
                </a:cxn>
              </a:cxnLst>
              <a:rect l="0" t="0" r="r" b="b"/>
              <a:pathLst>
                <a:path w="23" h="15">
                  <a:moveTo>
                    <a:pt x="0" y="3"/>
                  </a:moveTo>
                  <a:cubicBezTo>
                    <a:pt x="0" y="3"/>
                    <a:pt x="8" y="0"/>
                    <a:pt x="14" y="3"/>
                  </a:cubicBezTo>
                  <a:cubicBezTo>
                    <a:pt x="21" y="5"/>
                    <a:pt x="23" y="13"/>
                    <a:pt x="23" y="13"/>
                  </a:cubicBezTo>
                  <a:cubicBezTo>
                    <a:pt x="23" y="13"/>
                    <a:pt x="16" y="15"/>
                    <a:pt x="9" y="13"/>
                  </a:cubicBezTo>
                  <a:cubicBezTo>
                    <a:pt x="3" y="10"/>
                    <a:pt x="0" y="3"/>
                    <a:pt x="0" y="3"/>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4" name="Freeform 113"/>
            <p:cNvSpPr>
              <a:spLocks/>
            </p:cNvSpPr>
            <p:nvPr/>
          </p:nvSpPr>
          <p:spPr bwMode="auto">
            <a:xfrm>
              <a:off x="5501482" y="2466854"/>
              <a:ext cx="53975" cy="38100"/>
            </a:xfrm>
            <a:custGeom>
              <a:avLst/>
              <a:gdLst>
                <a:gd name="T0" fmla="*/ 29 w 29"/>
                <a:gd name="T1" fmla="*/ 16 h 20"/>
                <a:gd name="T2" fmla="*/ 11 w 29"/>
                <a:gd name="T3" fmla="*/ 16 h 20"/>
                <a:gd name="T4" fmla="*/ 0 w 29"/>
                <a:gd name="T5" fmla="*/ 3 h 20"/>
                <a:gd name="T6" fmla="*/ 17 w 29"/>
                <a:gd name="T7" fmla="*/ 3 h 20"/>
                <a:gd name="T8" fmla="*/ 29 w 29"/>
                <a:gd name="T9" fmla="*/ 16 h 20"/>
              </a:gdLst>
              <a:ahLst/>
              <a:cxnLst>
                <a:cxn ang="0">
                  <a:pos x="T0" y="T1"/>
                </a:cxn>
                <a:cxn ang="0">
                  <a:pos x="T2" y="T3"/>
                </a:cxn>
                <a:cxn ang="0">
                  <a:pos x="T4" y="T5"/>
                </a:cxn>
                <a:cxn ang="0">
                  <a:pos x="T6" y="T7"/>
                </a:cxn>
                <a:cxn ang="0">
                  <a:pos x="T8" y="T9"/>
                </a:cxn>
              </a:cxnLst>
              <a:rect l="0" t="0" r="r" b="b"/>
              <a:pathLst>
                <a:path w="29" h="20">
                  <a:moveTo>
                    <a:pt x="29" y="16"/>
                  </a:moveTo>
                  <a:cubicBezTo>
                    <a:pt x="29" y="16"/>
                    <a:pt x="19" y="20"/>
                    <a:pt x="11" y="16"/>
                  </a:cubicBezTo>
                  <a:cubicBezTo>
                    <a:pt x="3" y="12"/>
                    <a:pt x="0" y="3"/>
                    <a:pt x="0" y="3"/>
                  </a:cubicBezTo>
                  <a:cubicBezTo>
                    <a:pt x="0" y="3"/>
                    <a:pt x="9" y="0"/>
                    <a:pt x="17" y="3"/>
                  </a:cubicBezTo>
                  <a:cubicBezTo>
                    <a:pt x="25" y="7"/>
                    <a:pt x="29" y="16"/>
                    <a:pt x="29" y="16"/>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5" name="Freeform 114"/>
            <p:cNvSpPr>
              <a:spLocks/>
            </p:cNvSpPr>
            <p:nvPr/>
          </p:nvSpPr>
          <p:spPr bwMode="auto">
            <a:xfrm>
              <a:off x="5476082" y="2471616"/>
              <a:ext cx="25400" cy="41275"/>
            </a:xfrm>
            <a:custGeom>
              <a:avLst/>
              <a:gdLst>
                <a:gd name="T0" fmla="*/ 9 w 14"/>
                <a:gd name="T1" fmla="*/ 23 h 23"/>
                <a:gd name="T2" fmla="*/ 2 w 14"/>
                <a:gd name="T3" fmla="*/ 12 h 23"/>
                <a:gd name="T4" fmla="*/ 5 w 14"/>
                <a:gd name="T5" fmla="*/ 0 h 23"/>
                <a:gd name="T6" fmla="*/ 13 w 14"/>
                <a:gd name="T7" fmla="*/ 10 h 23"/>
                <a:gd name="T8" fmla="*/ 9 w 14"/>
                <a:gd name="T9" fmla="*/ 23 h 23"/>
              </a:gdLst>
              <a:ahLst/>
              <a:cxnLst>
                <a:cxn ang="0">
                  <a:pos x="T0" y="T1"/>
                </a:cxn>
                <a:cxn ang="0">
                  <a:pos x="T2" y="T3"/>
                </a:cxn>
                <a:cxn ang="0">
                  <a:pos x="T4" y="T5"/>
                </a:cxn>
                <a:cxn ang="0">
                  <a:pos x="T6" y="T7"/>
                </a:cxn>
                <a:cxn ang="0">
                  <a:pos x="T8" y="T9"/>
                </a:cxn>
              </a:cxnLst>
              <a:rect l="0" t="0" r="r" b="b"/>
              <a:pathLst>
                <a:path w="14" h="23">
                  <a:moveTo>
                    <a:pt x="9" y="23"/>
                  </a:moveTo>
                  <a:cubicBezTo>
                    <a:pt x="9" y="23"/>
                    <a:pt x="3" y="19"/>
                    <a:pt x="2" y="12"/>
                  </a:cubicBezTo>
                  <a:cubicBezTo>
                    <a:pt x="0" y="6"/>
                    <a:pt x="5" y="0"/>
                    <a:pt x="5" y="0"/>
                  </a:cubicBezTo>
                  <a:cubicBezTo>
                    <a:pt x="5" y="0"/>
                    <a:pt x="11" y="4"/>
                    <a:pt x="13" y="10"/>
                  </a:cubicBezTo>
                  <a:cubicBezTo>
                    <a:pt x="14" y="17"/>
                    <a:pt x="9" y="23"/>
                    <a:pt x="9" y="23"/>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6" name="Freeform 115"/>
            <p:cNvSpPr>
              <a:spLocks/>
            </p:cNvSpPr>
            <p:nvPr/>
          </p:nvSpPr>
          <p:spPr bwMode="auto">
            <a:xfrm>
              <a:off x="5493544" y="2423991"/>
              <a:ext cx="50800" cy="39688"/>
            </a:xfrm>
            <a:custGeom>
              <a:avLst/>
              <a:gdLst>
                <a:gd name="T0" fmla="*/ 28 w 28"/>
                <a:gd name="T1" fmla="*/ 2 h 21"/>
                <a:gd name="T2" fmla="*/ 18 w 28"/>
                <a:gd name="T3" fmla="*/ 17 h 21"/>
                <a:gd name="T4" fmla="*/ 0 w 28"/>
                <a:gd name="T5" fmla="*/ 19 h 21"/>
                <a:gd name="T6" fmla="*/ 10 w 28"/>
                <a:gd name="T7" fmla="*/ 5 h 21"/>
                <a:gd name="T8" fmla="*/ 28 w 28"/>
                <a:gd name="T9" fmla="*/ 2 h 21"/>
              </a:gdLst>
              <a:ahLst/>
              <a:cxnLst>
                <a:cxn ang="0">
                  <a:pos x="T0" y="T1"/>
                </a:cxn>
                <a:cxn ang="0">
                  <a:pos x="T2" y="T3"/>
                </a:cxn>
                <a:cxn ang="0">
                  <a:pos x="T4" y="T5"/>
                </a:cxn>
                <a:cxn ang="0">
                  <a:pos x="T6" y="T7"/>
                </a:cxn>
                <a:cxn ang="0">
                  <a:pos x="T8" y="T9"/>
                </a:cxn>
              </a:cxnLst>
              <a:rect l="0" t="0" r="r" b="b"/>
              <a:pathLst>
                <a:path w="28" h="21">
                  <a:moveTo>
                    <a:pt x="28" y="2"/>
                  </a:moveTo>
                  <a:cubicBezTo>
                    <a:pt x="28" y="2"/>
                    <a:pt x="26" y="12"/>
                    <a:pt x="18" y="17"/>
                  </a:cubicBezTo>
                  <a:cubicBezTo>
                    <a:pt x="10" y="21"/>
                    <a:pt x="0" y="19"/>
                    <a:pt x="0" y="19"/>
                  </a:cubicBezTo>
                  <a:cubicBezTo>
                    <a:pt x="0" y="19"/>
                    <a:pt x="2" y="9"/>
                    <a:pt x="10" y="5"/>
                  </a:cubicBezTo>
                  <a:cubicBezTo>
                    <a:pt x="18" y="0"/>
                    <a:pt x="28" y="2"/>
                    <a:pt x="28" y="2"/>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7" name="Freeform 116"/>
            <p:cNvSpPr>
              <a:spLocks/>
            </p:cNvSpPr>
            <p:nvPr/>
          </p:nvSpPr>
          <p:spPr bwMode="auto">
            <a:xfrm>
              <a:off x="5471319" y="2423991"/>
              <a:ext cx="17463" cy="39688"/>
            </a:xfrm>
            <a:custGeom>
              <a:avLst/>
              <a:gdLst>
                <a:gd name="T0" fmla="*/ 5 w 10"/>
                <a:gd name="T1" fmla="*/ 0 h 21"/>
                <a:gd name="T2" fmla="*/ 9 w 10"/>
                <a:gd name="T3" fmla="*/ 10 h 21"/>
                <a:gd name="T4" fmla="*/ 4 w 10"/>
                <a:gd name="T5" fmla="*/ 21 h 21"/>
                <a:gd name="T6" fmla="*/ 0 w 10"/>
                <a:gd name="T7" fmla="*/ 10 h 21"/>
                <a:gd name="T8" fmla="*/ 5 w 10"/>
                <a:gd name="T9" fmla="*/ 0 h 21"/>
              </a:gdLst>
              <a:ahLst/>
              <a:cxnLst>
                <a:cxn ang="0">
                  <a:pos x="T0" y="T1"/>
                </a:cxn>
                <a:cxn ang="0">
                  <a:pos x="T2" y="T3"/>
                </a:cxn>
                <a:cxn ang="0">
                  <a:pos x="T4" y="T5"/>
                </a:cxn>
                <a:cxn ang="0">
                  <a:pos x="T6" y="T7"/>
                </a:cxn>
                <a:cxn ang="0">
                  <a:pos x="T8" y="T9"/>
                </a:cxn>
              </a:cxnLst>
              <a:rect l="0" t="0" r="r" b="b"/>
              <a:pathLst>
                <a:path w="10" h="21">
                  <a:moveTo>
                    <a:pt x="5" y="0"/>
                  </a:moveTo>
                  <a:cubicBezTo>
                    <a:pt x="5" y="0"/>
                    <a:pt x="10" y="5"/>
                    <a:pt x="9" y="10"/>
                  </a:cubicBezTo>
                  <a:cubicBezTo>
                    <a:pt x="9" y="16"/>
                    <a:pt x="4" y="21"/>
                    <a:pt x="4" y="21"/>
                  </a:cubicBezTo>
                  <a:cubicBezTo>
                    <a:pt x="4" y="21"/>
                    <a:pt x="0" y="16"/>
                    <a:pt x="0" y="10"/>
                  </a:cubicBezTo>
                  <a:cubicBezTo>
                    <a:pt x="0" y="5"/>
                    <a:pt x="5" y="0"/>
                    <a:pt x="5"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8" name="Freeform 117"/>
            <p:cNvSpPr>
              <a:spLocks/>
            </p:cNvSpPr>
            <p:nvPr/>
          </p:nvSpPr>
          <p:spPr bwMode="auto">
            <a:xfrm>
              <a:off x="5377657" y="2408116"/>
              <a:ext cx="28575" cy="20638"/>
            </a:xfrm>
            <a:custGeom>
              <a:avLst/>
              <a:gdLst>
                <a:gd name="T0" fmla="*/ 15 w 15"/>
                <a:gd name="T1" fmla="*/ 10 h 11"/>
                <a:gd name="T2" fmla="*/ 5 w 15"/>
                <a:gd name="T3" fmla="*/ 9 h 11"/>
                <a:gd name="T4" fmla="*/ 0 w 15"/>
                <a:gd name="T5" fmla="*/ 1 h 11"/>
                <a:gd name="T6" fmla="*/ 10 w 15"/>
                <a:gd name="T7" fmla="*/ 2 h 11"/>
                <a:gd name="T8" fmla="*/ 15 w 15"/>
                <a:gd name="T9" fmla="*/ 10 h 11"/>
              </a:gdLst>
              <a:ahLst/>
              <a:cxnLst>
                <a:cxn ang="0">
                  <a:pos x="T0" y="T1"/>
                </a:cxn>
                <a:cxn ang="0">
                  <a:pos x="T2" y="T3"/>
                </a:cxn>
                <a:cxn ang="0">
                  <a:pos x="T4" y="T5"/>
                </a:cxn>
                <a:cxn ang="0">
                  <a:pos x="T6" y="T7"/>
                </a:cxn>
                <a:cxn ang="0">
                  <a:pos x="T8" y="T9"/>
                </a:cxn>
              </a:cxnLst>
              <a:rect l="0" t="0" r="r" b="b"/>
              <a:pathLst>
                <a:path w="15" h="11">
                  <a:moveTo>
                    <a:pt x="15" y="10"/>
                  </a:moveTo>
                  <a:cubicBezTo>
                    <a:pt x="15" y="10"/>
                    <a:pt x="10" y="11"/>
                    <a:pt x="5" y="9"/>
                  </a:cubicBezTo>
                  <a:cubicBezTo>
                    <a:pt x="1" y="7"/>
                    <a:pt x="0" y="1"/>
                    <a:pt x="0" y="1"/>
                  </a:cubicBezTo>
                  <a:cubicBezTo>
                    <a:pt x="0" y="1"/>
                    <a:pt x="5" y="0"/>
                    <a:pt x="10" y="2"/>
                  </a:cubicBezTo>
                  <a:cubicBezTo>
                    <a:pt x="14" y="5"/>
                    <a:pt x="15" y="10"/>
                    <a:pt x="15" y="1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19" name="Freeform 118"/>
            <p:cNvSpPr>
              <a:spLocks/>
            </p:cNvSpPr>
            <p:nvPr/>
          </p:nvSpPr>
          <p:spPr bwMode="auto">
            <a:xfrm>
              <a:off x="5363369" y="2408116"/>
              <a:ext cx="12700" cy="23813"/>
            </a:xfrm>
            <a:custGeom>
              <a:avLst/>
              <a:gdLst>
                <a:gd name="T0" fmla="*/ 4 w 7"/>
                <a:gd name="T1" fmla="*/ 13 h 13"/>
                <a:gd name="T2" fmla="*/ 1 w 7"/>
                <a:gd name="T3" fmla="*/ 7 h 13"/>
                <a:gd name="T4" fmla="*/ 3 w 7"/>
                <a:gd name="T5" fmla="*/ 0 h 13"/>
                <a:gd name="T6" fmla="*/ 7 w 7"/>
                <a:gd name="T7" fmla="*/ 7 h 13"/>
                <a:gd name="T8" fmla="*/ 4 w 7"/>
                <a:gd name="T9" fmla="*/ 13 h 13"/>
              </a:gdLst>
              <a:ahLst/>
              <a:cxnLst>
                <a:cxn ang="0">
                  <a:pos x="T0" y="T1"/>
                </a:cxn>
                <a:cxn ang="0">
                  <a:pos x="T2" y="T3"/>
                </a:cxn>
                <a:cxn ang="0">
                  <a:pos x="T4" y="T5"/>
                </a:cxn>
                <a:cxn ang="0">
                  <a:pos x="T6" y="T7"/>
                </a:cxn>
                <a:cxn ang="0">
                  <a:pos x="T8" y="T9"/>
                </a:cxn>
              </a:cxnLst>
              <a:rect l="0" t="0" r="r" b="b"/>
              <a:pathLst>
                <a:path w="7" h="13">
                  <a:moveTo>
                    <a:pt x="4" y="13"/>
                  </a:moveTo>
                  <a:cubicBezTo>
                    <a:pt x="4" y="13"/>
                    <a:pt x="1" y="11"/>
                    <a:pt x="1" y="7"/>
                  </a:cubicBezTo>
                  <a:cubicBezTo>
                    <a:pt x="0" y="3"/>
                    <a:pt x="3" y="0"/>
                    <a:pt x="3" y="0"/>
                  </a:cubicBezTo>
                  <a:cubicBezTo>
                    <a:pt x="3" y="0"/>
                    <a:pt x="6" y="3"/>
                    <a:pt x="7" y="7"/>
                  </a:cubicBezTo>
                  <a:cubicBezTo>
                    <a:pt x="7" y="10"/>
                    <a:pt x="4" y="13"/>
                    <a:pt x="4" y="13"/>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0" name="Freeform 119"/>
            <p:cNvSpPr>
              <a:spLocks/>
            </p:cNvSpPr>
            <p:nvPr/>
          </p:nvSpPr>
          <p:spPr bwMode="auto">
            <a:xfrm>
              <a:off x="5374482" y="2385891"/>
              <a:ext cx="30163" cy="20638"/>
            </a:xfrm>
            <a:custGeom>
              <a:avLst/>
              <a:gdLst>
                <a:gd name="T0" fmla="*/ 16 w 16"/>
                <a:gd name="T1" fmla="*/ 1 h 11"/>
                <a:gd name="T2" fmla="*/ 10 w 16"/>
                <a:gd name="T3" fmla="*/ 9 h 11"/>
                <a:gd name="T4" fmla="*/ 0 w 16"/>
                <a:gd name="T5" fmla="*/ 9 h 11"/>
                <a:gd name="T6" fmla="*/ 6 w 16"/>
                <a:gd name="T7" fmla="*/ 2 h 11"/>
                <a:gd name="T8" fmla="*/ 16 w 16"/>
                <a:gd name="T9" fmla="*/ 1 h 11"/>
              </a:gdLst>
              <a:ahLst/>
              <a:cxnLst>
                <a:cxn ang="0">
                  <a:pos x="T0" y="T1"/>
                </a:cxn>
                <a:cxn ang="0">
                  <a:pos x="T2" y="T3"/>
                </a:cxn>
                <a:cxn ang="0">
                  <a:pos x="T4" y="T5"/>
                </a:cxn>
                <a:cxn ang="0">
                  <a:pos x="T6" y="T7"/>
                </a:cxn>
                <a:cxn ang="0">
                  <a:pos x="T8" y="T9"/>
                </a:cxn>
              </a:cxnLst>
              <a:rect l="0" t="0" r="r" b="b"/>
              <a:pathLst>
                <a:path w="16" h="11">
                  <a:moveTo>
                    <a:pt x="16" y="1"/>
                  </a:moveTo>
                  <a:cubicBezTo>
                    <a:pt x="16" y="1"/>
                    <a:pt x="14" y="7"/>
                    <a:pt x="10" y="9"/>
                  </a:cubicBezTo>
                  <a:cubicBezTo>
                    <a:pt x="5" y="11"/>
                    <a:pt x="0" y="9"/>
                    <a:pt x="0" y="9"/>
                  </a:cubicBezTo>
                  <a:cubicBezTo>
                    <a:pt x="0" y="9"/>
                    <a:pt x="1" y="4"/>
                    <a:pt x="6" y="2"/>
                  </a:cubicBezTo>
                  <a:cubicBezTo>
                    <a:pt x="10" y="0"/>
                    <a:pt x="16" y="1"/>
                    <a:pt x="16" y="1"/>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1" name="Freeform 120"/>
            <p:cNvSpPr>
              <a:spLocks/>
            </p:cNvSpPr>
            <p:nvPr/>
          </p:nvSpPr>
          <p:spPr bwMode="auto">
            <a:xfrm>
              <a:off x="5361782" y="2384304"/>
              <a:ext cx="11113" cy="20638"/>
            </a:xfrm>
            <a:custGeom>
              <a:avLst/>
              <a:gdLst>
                <a:gd name="T0" fmla="*/ 4 w 6"/>
                <a:gd name="T1" fmla="*/ 0 h 11"/>
                <a:gd name="T2" fmla="*/ 6 w 6"/>
                <a:gd name="T3" fmla="*/ 5 h 11"/>
                <a:gd name="T4" fmla="*/ 2 w 6"/>
                <a:gd name="T5" fmla="*/ 11 h 11"/>
                <a:gd name="T6" fmla="*/ 0 w 6"/>
                <a:gd name="T7" fmla="*/ 5 h 11"/>
                <a:gd name="T8" fmla="*/ 4 w 6"/>
                <a:gd name="T9" fmla="*/ 0 h 11"/>
              </a:gdLst>
              <a:ahLst/>
              <a:cxnLst>
                <a:cxn ang="0">
                  <a:pos x="T0" y="T1"/>
                </a:cxn>
                <a:cxn ang="0">
                  <a:pos x="T2" y="T3"/>
                </a:cxn>
                <a:cxn ang="0">
                  <a:pos x="T4" y="T5"/>
                </a:cxn>
                <a:cxn ang="0">
                  <a:pos x="T6" y="T7"/>
                </a:cxn>
                <a:cxn ang="0">
                  <a:pos x="T8" y="T9"/>
                </a:cxn>
              </a:cxnLst>
              <a:rect l="0" t="0" r="r" b="b"/>
              <a:pathLst>
                <a:path w="6" h="11">
                  <a:moveTo>
                    <a:pt x="4" y="0"/>
                  </a:moveTo>
                  <a:cubicBezTo>
                    <a:pt x="4" y="0"/>
                    <a:pt x="6" y="2"/>
                    <a:pt x="6" y="5"/>
                  </a:cubicBezTo>
                  <a:cubicBezTo>
                    <a:pt x="5" y="9"/>
                    <a:pt x="2" y="11"/>
                    <a:pt x="2" y="11"/>
                  </a:cubicBezTo>
                  <a:cubicBezTo>
                    <a:pt x="2" y="11"/>
                    <a:pt x="0" y="8"/>
                    <a:pt x="0" y="5"/>
                  </a:cubicBezTo>
                  <a:cubicBezTo>
                    <a:pt x="1" y="2"/>
                    <a:pt x="4" y="0"/>
                    <a:pt x="4"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2" name="Freeform 121"/>
            <p:cNvSpPr>
              <a:spLocks/>
            </p:cNvSpPr>
            <p:nvPr/>
          </p:nvSpPr>
          <p:spPr bwMode="auto">
            <a:xfrm>
              <a:off x="5399882" y="2350966"/>
              <a:ext cx="31750" cy="38100"/>
            </a:xfrm>
            <a:custGeom>
              <a:avLst/>
              <a:gdLst>
                <a:gd name="T0" fmla="*/ 15 w 17"/>
                <a:gd name="T1" fmla="*/ 21 h 21"/>
                <a:gd name="T2" fmla="*/ 3 w 17"/>
                <a:gd name="T3" fmla="*/ 13 h 21"/>
                <a:gd name="T4" fmla="*/ 2 w 17"/>
                <a:gd name="T5" fmla="*/ 0 h 21"/>
                <a:gd name="T6" fmla="*/ 13 w 17"/>
                <a:gd name="T7" fmla="*/ 8 h 21"/>
                <a:gd name="T8" fmla="*/ 15 w 17"/>
                <a:gd name="T9" fmla="*/ 21 h 21"/>
              </a:gdLst>
              <a:ahLst/>
              <a:cxnLst>
                <a:cxn ang="0">
                  <a:pos x="T0" y="T1"/>
                </a:cxn>
                <a:cxn ang="0">
                  <a:pos x="T2" y="T3"/>
                </a:cxn>
                <a:cxn ang="0">
                  <a:pos x="T4" y="T5"/>
                </a:cxn>
                <a:cxn ang="0">
                  <a:pos x="T6" y="T7"/>
                </a:cxn>
                <a:cxn ang="0">
                  <a:pos x="T8" y="T9"/>
                </a:cxn>
              </a:cxnLst>
              <a:rect l="0" t="0" r="r" b="b"/>
              <a:pathLst>
                <a:path w="17" h="21">
                  <a:moveTo>
                    <a:pt x="15" y="21"/>
                  </a:moveTo>
                  <a:cubicBezTo>
                    <a:pt x="15" y="21"/>
                    <a:pt x="7" y="19"/>
                    <a:pt x="3" y="13"/>
                  </a:cubicBezTo>
                  <a:cubicBezTo>
                    <a:pt x="0" y="7"/>
                    <a:pt x="2" y="0"/>
                    <a:pt x="2" y="0"/>
                  </a:cubicBezTo>
                  <a:cubicBezTo>
                    <a:pt x="2" y="0"/>
                    <a:pt x="10" y="2"/>
                    <a:pt x="13" y="8"/>
                  </a:cubicBezTo>
                  <a:cubicBezTo>
                    <a:pt x="17" y="13"/>
                    <a:pt x="15" y="21"/>
                    <a:pt x="15" y="21"/>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3" name="Freeform 122"/>
            <p:cNvSpPr>
              <a:spLocks/>
            </p:cNvSpPr>
            <p:nvPr/>
          </p:nvSpPr>
          <p:spPr bwMode="auto">
            <a:xfrm>
              <a:off x="5407819" y="2323979"/>
              <a:ext cx="60325" cy="31750"/>
            </a:xfrm>
            <a:custGeom>
              <a:avLst/>
              <a:gdLst>
                <a:gd name="T0" fmla="*/ 33 w 33"/>
                <a:gd name="T1" fmla="*/ 7 h 17"/>
                <a:gd name="T2" fmla="*/ 18 w 33"/>
                <a:gd name="T3" fmla="*/ 16 h 17"/>
                <a:gd name="T4" fmla="*/ 0 w 33"/>
                <a:gd name="T5" fmla="*/ 11 h 17"/>
                <a:gd name="T6" fmla="*/ 15 w 33"/>
                <a:gd name="T7" fmla="*/ 2 h 17"/>
                <a:gd name="T8" fmla="*/ 33 w 33"/>
                <a:gd name="T9" fmla="*/ 7 h 17"/>
              </a:gdLst>
              <a:ahLst/>
              <a:cxnLst>
                <a:cxn ang="0">
                  <a:pos x="T0" y="T1"/>
                </a:cxn>
                <a:cxn ang="0">
                  <a:pos x="T2" y="T3"/>
                </a:cxn>
                <a:cxn ang="0">
                  <a:pos x="T4" y="T5"/>
                </a:cxn>
                <a:cxn ang="0">
                  <a:pos x="T6" y="T7"/>
                </a:cxn>
                <a:cxn ang="0">
                  <a:pos x="T8" y="T9"/>
                </a:cxn>
              </a:cxnLst>
              <a:rect l="0" t="0" r="r" b="b"/>
              <a:pathLst>
                <a:path w="33" h="17">
                  <a:moveTo>
                    <a:pt x="33" y="7"/>
                  </a:moveTo>
                  <a:cubicBezTo>
                    <a:pt x="33" y="7"/>
                    <a:pt x="27" y="15"/>
                    <a:pt x="18" y="16"/>
                  </a:cubicBezTo>
                  <a:cubicBezTo>
                    <a:pt x="8" y="17"/>
                    <a:pt x="0" y="11"/>
                    <a:pt x="0" y="11"/>
                  </a:cubicBezTo>
                  <a:cubicBezTo>
                    <a:pt x="0" y="11"/>
                    <a:pt x="6" y="3"/>
                    <a:pt x="15" y="2"/>
                  </a:cubicBezTo>
                  <a:cubicBezTo>
                    <a:pt x="25" y="0"/>
                    <a:pt x="33" y="7"/>
                    <a:pt x="33" y="7"/>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4" name="Freeform 123"/>
            <p:cNvSpPr>
              <a:spLocks/>
            </p:cNvSpPr>
            <p:nvPr/>
          </p:nvSpPr>
          <p:spPr bwMode="auto">
            <a:xfrm>
              <a:off x="5391944" y="2306516"/>
              <a:ext cx="31750" cy="36513"/>
            </a:xfrm>
            <a:custGeom>
              <a:avLst/>
              <a:gdLst>
                <a:gd name="T0" fmla="*/ 15 w 17"/>
                <a:gd name="T1" fmla="*/ 0 h 20"/>
                <a:gd name="T2" fmla="*/ 13 w 17"/>
                <a:gd name="T3" fmla="*/ 13 h 20"/>
                <a:gd name="T4" fmla="*/ 1 w 17"/>
                <a:gd name="T5" fmla="*/ 20 h 20"/>
                <a:gd name="T6" fmla="*/ 4 w 17"/>
                <a:gd name="T7" fmla="*/ 7 h 20"/>
                <a:gd name="T8" fmla="*/ 15 w 17"/>
                <a:gd name="T9" fmla="*/ 0 h 20"/>
              </a:gdLst>
              <a:ahLst/>
              <a:cxnLst>
                <a:cxn ang="0">
                  <a:pos x="T0" y="T1"/>
                </a:cxn>
                <a:cxn ang="0">
                  <a:pos x="T2" y="T3"/>
                </a:cxn>
                <a:cxn ang="0">
                  <a:pos x="T4" y="T5"/>
                </a:cxn>
                <a:cxn ang="0">
                  <a:pos x="T6" y="T7"/>
                </a:cxn>
                <a:cxn ang="0">
                  <a:pos x="T8" y="T9"/>
                </a:cxn>
              </a:cxnLst>
              <a:rect l="0" t="0" r="r" b="b"/>
              <a:pathLst>
                <a:path w="17" h="20">
                  <a:moveTo>
                    <a:pt x="15" y="0"/>
                  </a:moveTo>
                  <a:cubicBezTo>
                    <a:pt x="15" y="0"/>
                    <a:pt x="17" y="7"/>
                    <a:pt x="13" y="13"/>
                  </a:cubicBezTo>
                  <a:cubicBezTo>
                    <a:pt x="9" y="18"/>
                    <a:pt x="1" y="20"/>
                    <a:pt x="1" y="20"/>
                  </a:cubicBezTo>
                  <a:cubicBezTo>
                    <a:pt x="1" y="20"/>
                    <a:pt x="0" y="12"/>
                    <a:pt x="4" y="7"/>
                  </a:cubicBezTo>
                  <a:cubicBezTo>
                    <a:pt x="7" y="1"/>
                    <a:pt x="15" y="0"/>
                    <a:pt x="15"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5" name="Freeform 124"/>
            <p:cNvSpPr>
              <a:spLocks/>
            </p:cNvSpPr>
            <p:nvPr/>
          </p:nvSpPr>
          <p:spPr bwMode="auto">
            <a:xfrm>
              <a:off x="5617369" y="2604966"/>
              <a:ext cx="46038" cy="120650"/>
            </a:xfrm>
            <a:custGeom>
              <a:avLst/>
              <a:gdLst>
                <a:gd name="T0" fmla="*/ 0 w 25"/>
                <a:gd name="T1" fmla="*/ 0 h 65"/>
                <a:gd name="T2" fmla="*/ 25 w 25"/>
                <a:gd name="T3" fmla="*/ 65 h 65"/>
                <a:gd name="T4" fmla="*/ 25 w 25"/>
                <a:gd name="T5" fmla="*/ 65 h 65"/>
                <a:gd name="T6" fmla="*/ 0 w 25"/>
                <a:gd name="T7" fmla="*/ 0 h 65"/>
                <a:gd name="T8" fmla="*/ 0 w 25"/>
                <a:gd name="T9" fmla="*/ 0 h 65"/>
              </a:gdLst>
              <a:ahLst/>
              <a:cxnLst>
                <a:cxn ang="0">
                  <a:pos x="T0" y="T1"/>
                </a:cxn>
                <a:cxn ang="0">
                  <a:pos x="T2" y="T3"/>
                </a:cxn>
                <a:cxn ang="0">
                  <a:pos x="T4" y="T5"/>
                </a:cxn>
                <a:cxn ang="0">
                  <a:pos x="T6" y="T7"/>
                </a:cxn>
                <a:cxn ang="0">
                  <a:pos x="T8" y="T9"/>
                </a:cxn>
              </a:cxnLst>
              <a:rect l="0" t="0" r="r" b="b"/>
              <a:pathLst>
                <a:path w="25" h="65">
                  <a:moveTo>
                    <a:pt x="0" y="0"/>
                  </a:moveTo>
                  <a:cubicBezTo>
                    <a:pt x="25" y="65"/>
                    <a:pt x="25" y="65"/>
                    <a:pt x="25" y="65"/>
                  </a:cubicBezTo>
                  <a:cubicBezTo>
                    <a:pt x="25" y="65"/>
                    <a:pt x="25" y="65"/>
                    <a:pt x="25" y="65"/>
                  </a:cubicBezTo>
                  <a:cubicBezTo>
                    <a:pt x="0" y="0"/>
                    <a:pt x="0" y="0"/>
                    <a:pt x="0" y="0"/>
                  </a:cubicBezTo>
                  <a:cubicBezTo>
                    <a:pt x="0" y="0"/>
                    <a:pt x="0" y="0"/>
                    <a:pt x="0" y="0"/>
                  </a:cubicBezTo>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6" name="Freeform 125"/>
            <p:cNvSpPr>
              <a:spLocks/>
            </p:cNvSpPr>
            <p:nvPr/>
          </p:nvSpPr>
          <p:spPr bwMode="auto">
            <a:xfrm>
              <a:off x="5526882" y="2477966"/>
              <a:ext cx="22225" cy="17463"/>
            </a:xfrm>
            <a:custGeom>
              <a:avLst/>
              <a:gdLst>
                <a:gd name="T0" fmla="*/ 6 w 12"/>
                <a:gd name="T1" fmla="*/ 9 h 9"/>
                <a:gd name="T2" fmla="*/ 6 w 12"/>
                <a:gd name="T3" fmla="*/ 0 h 9"/>
                <a:gd name="T4" fmla="*/ 6 w 12"/>
                <a:gd name="T5" fmla="*/ 9 h 9"/>
              </a:gdLst>
              <a:ahLst/>
              <a:cxnLst>
                <a:cxn ang="0">
                  <a:pos x="T0" y="T1"/>
                </a:cxn>
                <a:cxn ang="0">
                  <a:pos x="T2" y="T3"/>
                </a:cxn>
                <a:cxn ang="0">
                  <a:pos x="T4" y="T5"/>
                </a:cxn>
              </a:cxnLst>
              <a:rect l="0" t="0" r="r" b="b"/>
              <a:pathLst>
                <a:path w="12" h="9">
                  <a:moveTo>
                    <a:pt x="6" y="9"/>
                  </a:moveTo>
                  <a:cubicBezTo>
                    <a:pt x="11" y="9"/>
                    <a:pt x="12" y="0"/>
                    <a:pt x="6" y="0"/>
                  </a:cubicBezTo>
                  <a:cubicBezTo>
                    <a:pt x="1" y="0"/>
                    <a:pt x="0" y="9"/>
                    <a:pt x="6" y="9"/>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7" name="Freeform 126"/>
            <p:cNvSpPr>
              <a:spLocks/>
            </p:cNvSpPr>
            <p:nvPr/>
          </p:nvSpPr>
          <p:spPr bwMode="auto">
            <a:xfrm>
              <a:off x="5430044" y="2528766"/>
              <a:ext cx="38100" cy="25400"/>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8" name="Freeform 127"/>
            <p:cNvSpPr>
              <a:spLocks/>
            </p:cNvSpPr>
            <p:nvPr/>
          </p:nvSpPr>
          <p:spPr bwMode="auto">
            <a:xfrm>
              <a:off x="5506244" y="2530353"/>
              <a:ext cx="31750" cy="22225"/>
            </a:xfrm>
            <a:custGeom>
              <a:avLst/>
              <a:gdLst>
                <a:gd name="T0" fmla="*/ 9 w 17"/>
                <a:gd name="T1" fmla="*/ 0 h 12"/>
                <a:gd name="T2" fmla="*/ 8 w 17"/>
                <a:gd name="T3" fmla="*/ 12 h 12"/>
                <a:gd name="T4" fmla="*/ 9 w 17"/>
                <a:gd name="T5" fmla="*/ 0 h 12"/>
              </a:gdLst>
              <a:ahLst/>
              <a:cxnLst>
                <a:cxn ang="0">
                  <a:pos x="T0" y="T1"/>
                </a:cxn>
                <a:cxn ang="0">
                  <a:pos x="T2" y="T3"/>
                </a:cxn>
                <a:cxn ang="0">
                  <a:pos x="T4" y="T5"/>
                </a:cxn>
              </a:cxnLst>
              <a:rect l="0" t="0" r="r" b="b"/>
              <a:pathLst>
                <a:path w="17" h="12">
                  <a:moveTo>
                    <a:pt x="9" y="0"/>
                  </a:moveTo>
                  <a:cubicBezTo>
                    <a:pt x="1" y="0"/>
                    <a:pt x="0" y="12"/>
                    <a:pt x="8" y="12"/>
                  </a:cubicBezTo>
                  <a:cubicBezTo>
                    <a:pt x="16" y="12"/>
                    <a:pt x="17"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29" name="Freeform 128"/>
            <p:cNvSpPr>
              <a:spLocks/>
            </p:cNvSpPr>
            <p:nvPr/>
          </p:nvSpPr>
          <p:spPr bwMode="auto">
            <a:xfrm>
              <a:off x="5579269" y="2516066"/>
              <a:ext cx="47625" cy="33338"/>
            </a:xfrm>
            <a:custGeom>
              <a:avLst/>
              <a:gdLst>
                <a:gd name="T0" fmla="*/ 22 w 25"/>
                <a:gd name="T1" fmla="*/ 7 h 18"/>
                <a:gd name="T2" fmla="*/ 14 w 25"/>
                <a:gd name="T3" fmla="*/ 0 h 18"/>
                <a:gd name="T4" fmla="*/ 13 w 25"/>
                <a:gd name="T5" fmla="*/ 18 h 18"/>
                <a:gd name="T6" fmla="*/ 22 w 25"/>
                <a:gd name="T7" fmla="*/ 11 h 18"/>
                <a:gd name="T8" fmla="*/ 22 w 25"/>
                <a:gd name="T9" fmla="*/ 7 h 18"/>
              </a:gdLst>
              <a:ahLst/>
              <a:cxnLst>
                <a:cxn ang="0">
                  <a:pos x="T0" y="T1"/>
                </a:cxn>
                <a:cxn ang="0">
                  <a:pos x="T2" y="T3"/>
                </a:cxn>
                <a:cxn ang="0">
                  <a:pos x="T4" y="T5"/>
                </a:cxn>
                <a:cxn ang="0">
                  <a:pos x="T6" y="T7"/>
                </a:cxn>
                <a:cxn ang="0">
                  <a:pos x="T8" y="T9"/>
                </a:cxn>
              </a:cxnLst>
              <a:rect l="0" t="0" r="r" b="b"/>
              <a:pathLst>
                <a:path w="25" h="18">
                  <a:moveTo>
                    <a:pt x="22" y="7"/>
                  </a:moveTo>
                  <a:cubicBezTo>
                    <a:pt x="22" y="3"/>
                    <a:pt x="19" y="0"/>
                    <a:pt x="14" y="0"/>
                  </a:cubicBezTo>
                  <a:cubicBezTo>
                    <a:pt x="2" y="0"/>
                    <a:pt x="0" y="18"/>
                    <a:pt x="13" y="18"/>
                  </a:cubicBezTo>
                  <a:cubicBezTo>
                    <a:pt x="18" y="18"/>
                    <a:pt x="21" y="14"/>
                    <a:pt x="22" y="11"/>
                  </a:cubicBezTo>
                  <a:cubicBezTo>
                    <a:pt x="24" y="10"/>
                    <a:pt x="25" y="7"/>
                    <a:pt x="22" y="7"/>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0" name="Freeform 129"/>
            <p:cNvSpPr>
              <a:spLocks/>
            </p:cNvSpPr>
            <p:nvPr/>
          </p:nvSpPr>
          <p:spPr bwMode="auto">
            <a:xfrm>
              <a:off x="5664994" y="2592266"/>
              <a:ext cx="44450" cy="28575"/>
            </a:xfrm>
            <a:custGeom>
              <a:avLst/>
              <a:gdLst>
                <a:gd name="T0" fmla="*/ 13 w 24"/>
                <a:gd name="T1" fmla="*/ 0 h 16"/>
                <a:gd name="T2" fmla="*/ 11 w 24"/>
                <a:gd name="T3" fmla="*/ 16 h 16"/>
                <a:gd name="T4" fmla="*/ 13 w 24"/>
                <a:gd name="T5" fmla="*/ 0 h 16"/>
              </a:gdLst>
              <a:ahLst/>
              <a:cxnLst>
                <a:cxn ang="0">
                  <a:pos x="T0" y="T1"/>
                </a:cxn>
                <a:cxn ang="0">
                  <a:pos x="T2" y="T3"/>
                </a:cxn>
                <a:cxn ang="0">
                  <a:pos x="T4" y="T5"/>
                </a:cxn>
              </a:cxnLst>
              <a:rect l="0" t="0" r="r" b="b"/>
              <a:pathLst>
                <a:path w="24" h="16">
                  <a:moveTo>
                    <a:pt x="13" y="0"/>
                  </a:moveTo>
                  <a:cubicBezTo>
                    <a:pt x="2" y="0"/>
                    <a:pt x="0" y="16"/>
                    <a:pt x="11" y="16"/>
                  </a:cubicBezTo>
                  <a:cubicBezTo>
                    <a:pt x="22" y="16"/>
                    <a:pt x="24" y="0"/>
                    <a:pt x="13"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1" name="Freeform 130"/>
            <p:cNvSpPr>
              <a:spLocks/>
            </p:cNvSpPr>
            <p:nvPr/>
          </p:nvSpPr>
          <p:spPr bwMode="auto">
            <a:xfrm>
              <a:off x="5641182" y="2670053"/>
              <a:ext cx="31750" cy="19050"/>
            </a:xfrm>
            <a:custGeom>
              <a:avLst/>
              <a:gdLst>
                <a:gd name="T0" fmla="*/ 9 w 17"/>
                <a:gd name="T1" fmla="*/ 0 h 11"/>
                <a:gd name="T2" fmla="*/ 8 w 17"/>
                <a:gd name="T3" fmla="*/ 11 h 11"/>
                <a:gd name="T4" fmla="*/ 9 w 17"/>
                <a:gd name="T5" fmla="*/ 0 h 11"/>
              </a:gdLst>
              <a:ahLst/>
              <a:cxnLst>
                <a:cxn ang="0">
                  <a:pos x="T0" y="T1"/>
                </a:cxn>
                <a:cxn ang="0">
                  <a:pos x="T2" y="T3"/>
                </a:cxn>
                <a:cxn ang="0">
                  <a:pos x="T4" y="T5"/>
                </a:cxn>
              </a:cxnLst>
              <a:rect l="0" t="0" r="r" b="b"/>
              <a:pathLst>
                <a:path w="17" h="11">
                  <a:moveTo>
                    <a:pt x="9" y="0"/>
                  </a:moveTo>
                  <a:cubicBezTo>
                    <a:pt x="1" y="0"/>
                    <a:pt x="0" y="11"/>
                    <a:pt x="8" y="11"/>
                  </a:cubicBezTo>
                  <a:cubicBezTo>
                    <a:pt x="16" y="11"/>
                    <a:pt x="17"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2" name="Freeform 131"/>
            <p:cNvSpPr>
              <a:spLocks/>
            </p:cNvSpPr>
            <p:nvPr/>
          </p:nvSpPr>
          <p:spPr bwMode="auto">
            <a:xfrm>
              <a:off x="5520532" y="2608141"/>
              <a:ext cx="33338" cy="23813"/>
            </a:xfrm>
            <a:custGeom>
              <a:avLst/>
              <a:gdLst>
                <a:gd name="T0" fmla="*/ 9 w 18"/>
                <a:gd name="T1" fmla="*/ 0 h 13"/>
                <a:gd name="T2" fmla="*/ 8 w 18"/>
                <a:gd name="T3" fmla="*/ 13 h 13"/>
                <a:gd name="T4" fmla="*/ 9 w 18"/>
                <a:gd name="T5" fmla="*/ 0 h 13"/>
              </a:gdLst>
              <a:ahLst/>
              <a:cxnLst>
                <a:cxn ang="0">
                  <a:pos x="T0" y="T1"/>
                </a:cxn>
                <a:cxn ang="0">
                  <a:pos x="T2" y="T3"/>
                </a:cxn>
                <a:cxn ang="0">
                  <a:pos x="T4" y="T5"/>
                </a:cxn>
              </a:cxnLst>
              <a:rect l="0" t="0" r="r" b="b"/>
              <a:pathLst>
                <a:path w="18" h="13">
                  <a:moveTo>
                    <a:pt x="9" y="0"/>
                  </a:moveTo>
                  <a:cubicBezTo>
                    <a:pt x="1" y="0"/>
                    <a:pt x="0" y="13"/>
                    <a:pt x="8" y="13"/>
                  </a:cubicBezTo>
                  <a:cubicBezTo>
                    <a:pt x="17" y="13"/>
                    <a:pt x="18" y="0"/>
                    <a:pt x="9"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3" name="Freeform 132"/>
            <p:cNvSpPr>
              <a:spLocks/>
            </p:cNvSpPr>
            <p:nvPr/>
          </p:nvSpPr>
          <p:spPr bwMode="auto">
            <a:xfrm>
              <a:off x="5406232" y="2604966"/>
              <a:ext cx="31750" cy="25400"/>
            </a:xfrm>
            <a:custGeom>
              <a:avLst/>
              <a:gdLst>
                <a:gd name="T0" fmla="*/ 5 w 17"/>
                <a:gd name="T1" fmla="*/ 13 h 14"/>
                <a:gd name="T2" fmla="*/ 16 w 17"/>
                <a:gd name="T3" fmla="*/ 8 h 14"/>
                <a:gd name="T4" fmla="*/ 10 w 17"/>
                <a:gd name="T5" fmla="*/ 0 h 14"/>
                <a:gd name="T6" fmla="*/ 3 w 17"/>
                <a:gd name="T7" fmla="*/ 5 h 14"/>
                <a:gd name="T8" fmla="*/ 5 w 17"/>
                <a:gd name="T9" fmla="*/ 13 h 14"/>
              </a:gdLst>
              <a:ahLst/>
              <a:cxnLst>
                <a:cxn ang="0">
                  <a:pos x="T0" y="T1"/>
                </a:cxn>
                <a:cxn ang="0">
                  <a:pos x="T2" y="T3"/>
                </a:cxn>
                <a:cxn ang="0">
                  <a:pos x="T4" y="T5"/>
                </a:cxn>
                <a:cxn ang="0">
                  <a:pos x="T6" y="T7"/>
                </a:cxn>
                <a:cxn ang="0">
                  <a:pos x="T8" y="T9"/>
                </a:cxn>
              </a:cxnLst>
              <a:rect l="0" t="0" r="r" b="b"/>
              <a:pathLst>
                <a:path w="17" h="14">
                  <a:moveTo>
                    <a:pt x="5" y="13"/>
                  </a:moveTo>
                  <a:cubicBezTo>
                    <a:pt x="9" y="14"/>
                    <a:pt x="14" y="13"/>
                    <a:pt x="16" y="8"/>
                  </a:cubicBezTo>
                  <a:cubicBezTo>
                    <a:pt x="17" y="4"/>
                    <a:pt x="14" y="0"/>
                    <a:pt x="10" y="0"/>
                  </a:cubicBezTo>
                  <a:cubicBezTo>
                    <a:pt x="7" y="0"/>
                    <a:pt x="4" y="2"/>
                    <a:pt x="3" y="5"/>
                  </a:cubicBezTo>
                  <a:cubicBezTo>
                    <a:pt x="0" y="7"/>
                    <a:pt x="1" y="13"/>
                    <a:pt x="5" y="13"/>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4" name="Freeform 133"/>
            <p:cNvSpPr>
              <a:spLocks/>
            </p:cNvSpPr>
            <p:nvPr/>
          </p:nvSpPr>
          <p:spPr bwMode="auto">
            <a:xfrm>
              <a:off x="5404644" y="2695453"/>
              <a:ext cx="38100" cy="26988"/>
            </a:xfrm>
            <a:custGeom>
              <a:avLst/>
              <a:gdLst>
                <a:gd name="T0" fmla="*/ 11 w 21"/>
                <a:gd name="T1" fmla="*/ 0 h 15"/>
                <a:gd name="T2" fmla="*/ 10 w 21"/>
                <a:gd name="T3" fmla="*/ 15 h 15"/>
                <a:gd name="T4" fmla="*/ 11 w 21"/>
                <a:gd name="T5" fmla="*/ 0 h 15"/>
              </a:gdLst>
              <a:ahLst/>
              <a:cxnLst>
                <a:cxn ang="0">
                  <a:pos x="T0" y="T1"/>
                </a:cxn>
                <a:cxn ang="0">
                  <a:pos x="T2" y="T3"/>
                </a:cxn>
                <a:cxn ang="0">
                  <a:pos x="T4" y="T5"/>
                </a:cxn>
              </a:cxnLst>
              <a:rect l="0" t="0" r="r" b="b"/>
              <a:pathLst>
                <a:path w="21" h="15">
                  <a:moveTo>
                    <a:pt x="11" y="0"/>
                  </a:moveTo>
                  <a:cubicBezTo>
                    <a:pt x="1" y="0"/>
                    <a:pt x="0" y="15"/>
                    <a:pt x="10" y="15"/>
                  </a:cubicBezTo>
                  <a:cubicBezTo>
                    <a:pt x="20" y="15"/>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5" name="Freeform 134"/>
            <p:cNvSpPr>
              <a:spLocks/>
            </p:cNvSpPr>
            <p:nvPr/>
          </p:nvSpPr>
          <p:spPr bwMode="auto">
            <a:xfrm>
              <a:off x="4882357" y="2603378"/>
              <a:ext cx="28575" cy="25400"/>
            </a:xfrm>
            <a:custGeom>
              <a:avLst/>
              <a:gdLst>
                <a:gd name="T0" fmla="*/ 8 w 15"/>
                <a:gd name="T1" fmla="*/ 0 h 14"/>
                <a:gd name="T2" fmla="*/ 0 w 15"/>
                <a:gd name="T3" fmla="*/ 6 h 14"/>
                <a:gd name="T4" fmla="*/ 0 w 15"/>
                <a:gd name="T5" fmla="*/ 9 h 14"/>
                <a:gd name="T6" fmla="*/ 7 w 15"/>
                <a:gd name="T7" fmla="*/ 14 h 14"/>
                <a:gd name="T8" fmla="*/ 15 w 15"/>
                <a:gd name="T9" fmla="*/ 8 h 14"/>
                <a:gd name="T10" fmla="*/ 8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8" y="0"/>
                  </a:moveTo>
                  <a:cubicBezTo>
                    <a:pt x="4" y="0"/>
                    <a:pt x="1" y="2"/>
                    <a:pt x="0" y="6"/>
                  </a:cubicBezTo>
                  <a:cubicBezTo>
                    <a:pt x="0" y="7"/>
                    <a:pt x="0" y="8"/>
                    <a:pt x="0" y="9"/>
                  </a:cubicBezTo>
                  <a:cubicBezTo>
                    <a:pt x="1" y="12"/>
                    <a:pt x="4" y="14"/>
                    <a:pt x="7" y="14"/>
                  </a:cubicBezTo>
                  <a:cubicBezTo>
                    <a:pt x="11" y="14"/>
                    <a:pt x="15" y="11"/>
                    <a:pt x="15" y="8"/>
                  </a:cubicBezTo>
                  <a:cubicBezTo>
                    <a:pt x="15" y="4"/>
                    <a:pt x="12" y="0"/>
                    <a:pt x="8"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6" name="Freeform 135"/>
            <p:cNvSpPr>
              <a:spLocks/>
            </p:cNvSpPr>
            <p:nvPr/>
          </p:nvSpPr>
          <p:spPr bwMode="auto">
            <a:xfrm>
              <a:off x="4925219" y="2611316"/>
              <a:ext cx="34925" cy="22225"/>
            </a:xfrm>
            <a:custGeom>
              <a:avLst/>
              <a:gdLst>
                <a:gd name="T0" fmla="*/ 10 w 19"/>
                <a:gd name="T1" fmla="*/ 0 h 12"/>
                <a:gd name="T2" fmla="*/ 9 w 19"/>
                <a:gd name="T3" fmla="*/ 12 h 12"/>
                <a:gd name="T4" fmla="*/ 10 w 19"/>
                <a:gd name="T5" fmla="*/ 0 h 12"/>
              </a:gdLst>
              <a:ahLst/>
              <a:cxnLst>
                <a:cxn ang="0">
                  <a:pos x="T0" y="T1"/>
                </a:cxn>
                <a:cxn ang="0">
                  <a:pos x="T2" y="T3"/>
                </a:cxn>
                <a:cxn ang="0">
                  <a:pos x="T4" y="T5"/>
                </a:cxn>
              </a:cxnLst>
              <a:rect l="0" t="0" r="r" b="b"/>
              <a:pathLst>
                <a:path w="19" h="12">
                  <a:moveTo>
                    <a:pt x="10" y="0"/>
                  </a:moveTo>
                  <a:cubicBezTo>
                    <a:pt x="1" y="0"/>
                    <a:pt x="0" y="12"/>
                    <a:pt x="9" y="12"/>
                  </a:cubicBezTo>
                  <a:cubicBezTo>
                    <a:pt x="18" y="12"/>
                    <a:pt x="19" y="0"/>
                    <a:pt x="10"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7" name="Freeform 136"/>
            <p:cNvSpPr>
              <a:spLocks/>
            </p:cNvSpPr>
            <p:nvPr/>
          </p:nvSpPr>
          <p:spPr bwMode="auto">
            <a:xfrm>
              <a:off x="4982369" y="2682753"/>
              <a:ext cx="25400" cy="25400"/>
            </a:xfrm>
            <a:custGeom>
              <a:avLst/>
              <a:gdLst>
                <a:gd name="T0" fmla="*/ 5 w 13"/>
                <a:gd name="T1" fmla="*/ 1 h 14"/>
                <a:gd name="T2" fmla="*/ 4 w 13"/>
                <a:gd name="T3" fmla="*/ 1 h 14"/>
                <a:gd name="T4" fmla="*/ 1 w 13"/>
                <a:gd name="T5" fmla="*/ 4 h 14"/>
                <a:gd name="T6" fmla="*/ 1 w 13"/>
                <a:gd name="T7" fmla="*/ 9 h 14"/>
                <a:gd name="T8" fmla="*/ 4 w 13"/>
                <a:gd name="T9" fmla="*/ 11 h 14"/>
                <a:gd name="T10" fmla="*/ 13 w 13"/>
                <a:gd name="T11" fmla="*/ 8 h 14"/>
                <a:gd name="T12" fmla="*/ 11 w 13"/>
                <a:gd name="T13" fmla="*/ 2 h 14"/>
                <a:gd name="T14" fmla="*/ 5 w 13"/>
                <a:gd name="T15" fmla="*/ 1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5" y="1"/>
                  </a:moveTo>
                  <a:cubicBezTo>
                    <a:pt x="6" y="0"/>
                    <a:pt x="4" y="1"/>
                    <a:pt x="4" y="1"/>
                  </a:cubicBezTo>
                  <a:cubicBezTo>
                    <a:pt x="3" y="2"/>
                    <a:pt x="2" y="3"/>
                    <a:pt x="1" y="4"/>
                  </a:cubicBezTo>
                  <a:cubicBezTo>
                    <a:pt x="0" y="5"/>
                    <a:pt x="0" y="7"/>
                    <a:pt x="1" y="9"/>
                  </a:cubicBezTo>
                  <a:cubicBezTo>
                    <a:pt x="1" y="10"/>
                    <a:pt x="2" y="11"/>
                    <a:pt x="4" y="11"/>
                  </a:cubicBezTo>
                  <a:cubicBezTo>
                    <a:pt x="6" y="14"/>
                    <a:pt x="13" y="13"/>
                    <a:pt x="13" y="8"/>
                  </a:cubicBezTo>
                  <a:cubicBezTo>
                    <a:pt x="13" y="6"/>
                    <a:pt x="13" y="4"/>
                    <a:pt x="11" y="2"/>
                  </a:cubicBezTo>
                  <a:cubicBezTo>
                    <a:pt x="10" y="1"/>
                    <a:pt x="7" y="0"/>
                    <a:pt x="5" y="1"/>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8" name="Freeform 137"/>
            <p:cNvSpPr>
              <a:spLocks/>
            </p:cNvSpPr>
            <p:nvPr/>
          </p:nvSpPr>
          <p:spPr bwMode="auto">
            <a:xfrm>
              <a:off x="4906169" y="2665291"/>
              <a:ext cx="26988" cy="19050"/>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39" name="Freeform 138"/>
            <p:cNvSpPr>
              <a:spLocks/>
            </p:cNvSpPr>
            <p:nvPr/>
          </p:nvSpPr>
          <p:spPr bwMode="auto">
            <a:xfrm>
              <a:off x="4825207" y="2647828"/>
              <a:ext cx="25400" cy="17463"/>
            </a:xfrm>
            <a:custGeom>
              <a:avLst/>
              <a:gdLst>
                <a:gd name="T0" fmla="*/ 7 w 14"/>
                <a:gd name="T1" fmla="*/ 0 h 10"/>
                <a:gd name="T2" fmla="*/ 7 w 14"/>
                <a:gd name="T3" fmla="*/ 10 h 10"/>
                <a:gd name="T4" fmla="*/ 7 w 14"/>
                <a:gd name="T5" fmla="*/ 0 h 10"/>
              </a:gdLst>
              <a:ahLst/>
              <a:cxnLst>
                <a:cxn ang="0">
                  <a:pos x="T0" y="T1"/>
                </a:cxn>
                <a:cxn ang="0">
                  <a:pos x="T2" y="T3"/>
                </a:cxn>
                <a:cxn ang="0">
                  <a:pos x="T4" y="T5"/>
                </a:cxn>
              </a:cxnLst>
              <a:rect l="0" t="0" r="r" b="b"/>
              <a:pathLst>
                <a:path w="14" h="10">
                  <a:moveTo>
                    <a:pt x="7" y="0"/>
                  </a:moveTo>
                  <a:cubicBezTo>
                    <a:pt x="1" y="0"/>
                    <a:pt x="0" y="10"/>
                    <a:pt x="7" y="10"/>
                  </a:cubicBezTo>
                  <a:cubicBezTo>
                    <a:pt x="13" y="10"/>
                    <a:pt x="14" y="0"/>
                    <a:pt x="7"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0" name="Freeform 139"/>
            <p:cNvSpPr>
              <a:spLocks/>
            </p:cNvSpPr>
            <p:nvPr/>
          </p:nvSpPr>
          <p:spPr bwMode="auto">
            <a:xfrm>
              <a:off x="4764882" y="2673228"/>
              <a:ext cx="38100" cy="25400"/>
            </a:xfrm>
            <a:custGeom>
              <a:avLst/>
              <a:gdLst>
                <a:gd name="T0" fmla="*/ 11 w 21"/>
                <a:gd name="T1" fmla="*/ 0 h 14"/>
                <a:gd name="T2" fmla="*/ 10 w 21"/>
                <a:gd name="T3" fmla="*/ 14 h 14"/>
                <a:gd name="T4" fmla="*/ 11 w 21"/>
                <a:gd name="T5" fmla="*/ 0 h 14"/>
              </a:gdLst>
              <a:ahLst/>
              <a:cxnLst>
                <a:cxn ang="0">
                  <a:pos x="T0" y="T1"/>
                </a:cxn>
                <a:cxn ang="0">
                  <a:pos x="T2" y="T3"/>
                </a:cxn>
                <a:cxn ang="0">
                  <a:pos x="T4" y="T5"/>
                </a:cxn>
              </a:cxnLst>
              <a:rect l="0" t="0" r="r" b="b"/>
              <a:pathLst>
                <a:path w="21" h="14">
                  <a:moveTo>
                    <a:pt x="11" y="0"/>
                  </a:moveTo>
                  <a:cubicBezTo>
                    <a:pt x="1" y="0"/>
                    <a:pt x="0" y="14"/>
                    <a:pt x="10" y="14"/>
                  </a:cubicBezTo>
                  <a:cubicBezTo>
                    <a:pt x="20" y="14"/>
                    <a:pt x="21" y="0"/>
                    <a:pt x="11"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1" name="Freeform 140"/>
            <p:cNvSpPr>
              <a:spLocks/>
            </p:cNvSpPr>
            <p:nvPr/>
          </p:nvSpPr>
          <p:spPr bwMode="auto">
            <a:xfrm>
              <a:off x="4791869" y="2731966"/>
              <a:ext cx="23813" cy="26988"/>
            </a:xfrm>
            <a:custGeom>
              <a:avLst/>
              <a:gdLst>
                <a:gd name="T0" fmla="*/ 13 w 13"/>
                <a:gd name="T1" fmla="*/ 6 h 14"/>
                <a:gd name="T2" fmla="*/ 10 w 13"/>
                <a:gd name="T3" fmla="*/ 2 h 14"/>
                <a:gd name="T4" fmla="*/ 2 w 13"/>
                <a:gd name="T5" fmla="*/ 4 h 14"/>
                <a:gd name="T6" fmla="*/ 1 w 13"/>
                <a:gd name="T7" fmla="*/ 11 h 14"/>
                <a:gd name="T8" fmla="*/ 6 w 13"/>
                <a:gd name="T9" fmla="*/ 14 h 14"/>
                <a:gd name="T10" fmla="*/ 10 w 13"/>
                <a:gd name="T11" fmla="*/ 12 h 14"/>
                <a:gd name="T12" fmla="*/ 12 w 13"/>
                <a:gd name="T13" fmla="*/ 9 h 14"/>
                <a:gd name="T14" fmla="*/ 13 w 13"/>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4">
                  <a:moveTo>
                    <a:pt x="13" y="6"/>
                  </a:moveTo>
                  <a:cubicBezTo>
                    <a:pt x="13" y="4"/>
                    <a:pt x="11" y="3"/>
                    <a:pt x="10" y="2"/>
                  </a:cubicBezTo>
                  <a:cubicBezTo>
                    <a:pt x="8" y="0"/>
                    <a:pt x="3" y="1"/>
                    <a:pt x="2" y="4"/>
                  </a:cubicBezTo>
                  <a:cubicBezTo>
                    <a:pt x="0" y="6"/>
                    <a:pt x="0" y="9"/>
                    <a:pt x="1" y="11"/>
                  </a:cubicBezTo>
                  <a:cubicBezTo>
                    <a:pt x="2" y="13"/>
                    <a:pt x="4" y="14"/>
                    <a:pt x="6" y="14"/>
                  </a:cubicBezTo>
                  <a:cubicBezTo>
                    <a:pt x="8" y="14"/>
                    <a:pt x="9" y="13"/>
                    <a:pt x="10" y="12"/>
                  </a:cubicBezTo>
                  <a:cubicBezTo>
                    <a:pt x="11" y="11"/>
                    <a:pt x="12" y="10"/>
                    <a:pt x="12" y="9"/>
                  </a:cubicBezTo>
                  <a:cubicBezTo>
                    <a:pt x="13" y="8"/>
                    <a:pt x="13" y="7"/>
                    <a:pt x="13" y="6"/>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2" name="Freeform 141"/>
            <p:cNvSpPr>
              <a:spLocks/>
            </p:cNvSpPr>
            <p:nvPr/>
          </p:nvSpPr>
          <p:spPr bwMode="auto">
            <a:xfrm>
              <a:off x="4814094" y="2747841"/>
              <a:ext cx="1588" cy="1588"/>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1"/>
                    <a:pt x="1" y="0"/>
                    <a:pt x="0" y="1"/>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3" name="Freeform 142"/>
            <p:cNvSpPr>
              <a:spLocks/>
            </p:cNvSpPr>
            <p:nvPr/>
          </p:nvSpPr>
          <p:spPr bwMode="auto">
            <a:xfrm>
              <a:off x="4879182" y="2714503"/>
              <a:ext cx="34925" cy="25400"/>
            </a:xfrm>
            <a:custGeom>
              <a:avLst/>
              <a:gdLst>
                <a:gd name="T0" fmla="*/ 10 w 19"/>
                <a:gd name="T1" fmla="*/ 0 h 14"/>
                <a:gd name="T2" fmla="*/ 9 w 19"/>
                <a:gd name="T3" fmla="*/ 14 h 14"/>
                <a:gd name="T4" fmla="*/ 10 w 19"/>
                <a:gd name="T5" fmla="*/ 0 h 14"/>
              </a:gdLst>
              <a:ahLst/>
              <a:cxnLst>
                <a:cxn ang="0">
                  <a:pos x="T0" y="T1"/>
                </a:cxn>
                <a:cxn ang="0">
                  <a:pos x="T2" y="T3"/>
                </a:cxn>
                <a:cxn ang="0">
                  <a:pos x="T4" y="T5"/>
                </a:cxn>
              </a:cxnLst>
              <a:rect l="0" t="0" r="r" b="b"/>
              <a:pathLst>
                <a:path w="19" h="14">
                  <a:moveTo>
                    <a:pt x="10" y="0"/>
                  </a:moveTo>
                  <a:cubicBezTo>
                    <a:pt x="1" y="0"/>
                    <a:pt x="0" y="14"/>
                    <a:pt x="9" y="14"/>
                  </a:cubicBezTo>
                  <a:cubicBezTo>
                    <a:pt x="18" y="14"/>
                    <a:pt x="19" y="0"/>
                    <a:pt x="10"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4" name="Freeform 143"/>
            <p:cNvSpPr>
              <a:spLocks/>
            </p:cNvSpPr>
            <p:nvPr/>
          </p:nvSpPr>
          <p:spPr bwMode="auto">
            <a:xfrm>
              <a:off x="4953794" y="2736728"/>
              <a:ext cx="25400" cy="17463"/>
            </a:xfrm>
            <a:custGeom>
              <a:avLst/>
              <a:gdLst>
                <a:gd name="T0" fmla="*/ 8 w 14"/>
                <a:gd name="T1" fmla="*/ 0 h 10"/>
                <a:gd name="T2" fmla="*/ 7 w 14"/>
                <a:gd name="T3" fmla="*/ 10 h 10"/>
                <a:gd name="T4" fmla="*/ 8 w 14"/>
                <a:gd name="T5" fmla="*/ 0 h 10"/>
              </a:gdLst>
              <a:ahLst/>
              <a:cxnLst>
                <a:cxn ang="0">
                  <a:pos x="T0" y="T1"/>
                </a:cxn>
                <a:cxn ang="0">
                  <a:pos x="T2" y="T3"/>
                </a:cxn>
                <a:cxn ang="0">
                  <a:pos x="T4" y="T5"/>
                </a:cxn>
              </a:cxnLst>
              <a:rect l="0" t="0" r="r" b="b"/>
              <a:pathLst>
                <a:path w="14" h="10">
                  <a:moveTo>
                    <a:pt x="8" y="0"/>
                  </a:moveTo>
                  <a:cubicBezTo>
                    <a:pt x="1" y="0"/>
                    <a:pt x="0" y="10"/>
                    <a:pt x="7" y="10"/>
                  </a:cubicBezTo>
                  <a:cubicBezTo>
                    <a:pt x="14" y="10"/>
                    <a:pt x="14" y="0"/>
                    <a:pt x="8" y="0"/>
                  </a:cubicBezTo>
                  <a:close/>
                </a:path>
              </a:pathLst>
            </a:custGeom>
            <a:grpFill/>
            <a:ln w="19050" cmpd="sng">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en-US" kern="1200" dirty="0"/>
            </a:p>
          </p:txBody>
        </p:sp>
        <p:sp>
          <p:nvSpPr>
            <p:cNvPr id="145" name="Freeform 144"/>
            <p:cNvSpPr>
              <a:spLocks/>
            </p:cNvSpPr>
            <p:nvPr/>
          </p:nvSpPr>
          <p:spPr bwMode="auto">
            <a:xfrm>
              <a:off x="3097704" y="1847729"/>
              <a:ext cx="3005440" cy="2894152"/>
            </a:xfrm>
            <a:custGeom>
              <a:avLst/>
              <a:gdLst>
                <a:gd name="T0" fmla="*/ 1504 w 1540"/>
                <a:gd name="T1" fmla="*/ 797 h 1469"/>
                <a:gd name="T2" fmla="*/ 704 w 1540"/>
                <a:gd name="T3" fmla="*/ 1434 h 1469"/>
                <a:gd name="T4" fmla="*/ 36 w 1540"/>
                <a:gd name="T5" fmla="*/ 672 h 1469"/>
                <a:gd name="T6" fmla="*/ 836 w 1540"/>
                <a:gd name="T7" fmla="*/ 35 h 1469"/>
                <a:gd name="T8" fmla="*/ 1504 w 1540"/>
                <a:gd name="T9" fmla="*/ 797 h 1469"/>
              </a:gdLst>
              <a:ahLst/>
              <a:cxnLst>
                <a:cxn ang="0">
                  <a:pos x="T0" y="T1"/>
                </a:cxn>
                <a:cxn ang="0">
                  <a:pos x="T2" y="T3"/>
                </a:cxn>
                <a:cxn ang="0">
                  <a:pos x="T4" y="T5"/>
                </a:cxn>
                <a:cxn ang="0">
                  <a:pos x="T6" y="T7"/>
                </a:cxn>
                <a:cxn ang="0">
                  <a:pos x="T8" y="T9"/>
                </a:cxn>
              </a:cxnLst>
              <a:rect l="0" t="0" r="r" b="b"/>
              <a:pathLst>
                <a:path w="1540" h="1469">
                  <a:moveTo>
                    <a:pt x="1504" y="797"/>
                  </a:moveTo>
                  <a:cubicBezTo>
                    <a:pt x="1468" y="1183"/>
                    <a:pt x="1110" y="1469"/>
                    <a:pt x="704" y="1434"/>
                  </a:cubicBezTo>
                  <a:cubicBezTo>
                    <a:pt x="299" y="1399"/>
                    <a:pt x="0" y="1058"/>
                    <a:pt x="36" y="672"/>
                  </a:cubicBezTo>
                  <a:cubicBezTo>
                    <a:pt x="73" y="285"/>
                    <a:pt x="431" y="0"/>
                    <a:pt x="836" y="35"/>
                  </a:cubicBezTo>
                  <a:cubicBezTo>
                    <a:pt x="1241" y="69"/>
                    <a:pt x="1540" y="411"/>
                    <a:pt x="1504" y="797"/>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6" name="Freeform 145"/>
            <p:cNvSpPr>
              <a:spLocks noEditPoints="1"/>
            </p:cNvSpPr>
            <p:nvPr/>
          </p:nvSpPr>
          <p:spPr bwMode="auto">
            <a:xfrm>
              <a:off x="3317082" y="1960920"/>
              <a:ext cx="1046163" cy="2536761"/>
            </a:xfrm>
            <a:custGeom>
              <a:avLst/>
              <a:gdLst>
                <a:gd name="T0" fmla="*/ 442 w 564"/>
                <a:gd name="T1" fmla="*/ 913 h 1415"/>
                <a:gd name="T2" fmla="*/ 362 w 564"/>
                <a:gd name="T3" fmla="*/ 866 h 1415"/>
                <a:gd name="T4" fmla="*/ 299 w 564"/>
                <a:gd name="T5" fmla="*/ 783 h 1415"/>
                <a:gd name="T6" fmla="*/ 229 w 564"/>
                <a:gd name="T7" fmla="*/ 730 h 1415"/>
                <a:gd name="T8" fmla="*/ 156 w 564"/>
                <a:gd name="T9" fmla="*/ 672 h 1415"/>
                <a:gd name="T10" fmla="*/ 90 w 564"/>
                <a:gd name="T11" fmla="*/ 676 h 1415"/>
                <a:gd name="T12" fmla="*/ 57 w 564"/>
                <a:gd name="T13" fmla="*/ 617 h 1415"/>
                <a:gd name="T14" fmla="*/ 82 w 564"/>
                <a:gd name="T15" fmla="*/ 512 h 1415"/>
                <a:gd name="T16" fmla="*/ 37 w 564"/>
                <a:gd name="T17" fmla="*/ 484 h 1415"/>
                <a:gd name="T18" fmla="*/ 90 w 564"/>
                <a:gd name="T19" fmla="*/ 415 h 1415"/>
                <a:gd name="T20" fmla="*/ 125 w 564"/>
                <a:gd name="T21" fmla="*/ 471 h 1415"/>
                <a:gd name="T22" fmla="*/ 161 w 564"/>
                <a:gd name="T23" fmla="*/ 421 h 1415"/>
                <a:gd name="T24" fmla="*/ 266 w 564"/>
                <a:gd name="T25" fmla="*/ 355 h 1415"/>
                <a:gd name="T26" fmla="*/ 356 w 564"/>
                <a:gd name="T27" fmla="*/ 334 h 1415"/>
                <a:gd name="T28" fmla="*/ 406 w 564"/>
                <a:gd name="T29" fmla="*/ 302 h 1415"/>
                <a:gd name="T30" fmla="*/ 385 w 564"/>
                <a:gd name="T31" fmla="*/ 275 h 1415"/>
                <a:gd name="T32" fmla="*/ 415 w 564"/>
                <a:gd name="T33" fmla="*/ 270 h 1415"/>
                <a:gd name="T34" fmla="*/ 465 w 564"/>
                <a:gd name="T35" fmla="*/ 302 h 1415"/>
                <a:gd name="T36" fmla="*/ 477 w 564"/>
                <a:gd name="T37" fmla="*/ 231 h 1415"/>
                <a:gd name="T38" fmla="*/ 461 w 564"/>
                <a:gd name="T39" fmla="*/ 188 h 1415"/>
                <a:gd name="T40" fmla="*/ 351 w 564"/>
                <a:gd name="T41" fmla="*/ 221 h 1415"/>
                <a:gd name="T42" fmla="*/ 345 w 564"/>
                <a:gd name="T43" fmla="*/ 203 h 1415"/>
                <a:gd name="T44" fmla="*/ 423 w 564"/>
                <a:gd name="T45" fmla="*/ 133 h 1415"/>
                <a:gd name="T46" fmla="*/ 513 w 564"/>
                <a:gd name="T47" fmla="*/ 118 h 1415"/>
                <a:gd name="T48" fmla="*/ 514 w 564"/>
                <a:gd name="T49" fmla="*/ 135 h 1415"/>
                <a:gd name="T50" fmla="*/ 515 w 564"/>
                <a:gd name="T51" fmla="*/ 80 h 1415"/>
                <a:gd name="T52" fmla="*/ 504 w 564"/>
                <a:gd name="T53" fmla="*/ 53 h 1415"/>
                <a:gd name="T54" fmla="*/ 503 w 564"/>
                <a:gd name="T55" fmla="*/ 12 h 1415"/>
                <a:gd name="T56" fmla="*/ 174 w 564"/>
                <a:gd name="T57" fmla="*/ 180 h 1415"/>
                <a:gd name="T58" fmla="*/ 89 w 564"/>
                <a:gd name="T59" fmla="*/ 278 h 1415"/>
                <a:gd name="T60" fmla="*/ 25 w 564"/>
                <a:gd name="T61" fmla="*/ 411 h 1415"/>
                <a:gd name="T62" fmla="*/ 23 w 564"/>
                <a:gd name="T63" fmla="*/ 415 h 1415"/>
                <a:gd name="T64" fmla="*/ 4 w 564"/>
                <a:gd name="T65" fmla="*/ 457 h 1415"/>
                <a:gd name="T66" fmla="*/ 20 w 564"/>
                <a:gd name="T67" fmla="*/ 574 h 1415"/>
                <a:gd name="T68" fmla="*/ 47 w 564"/>
                <a:gd name="T69" fmla="*/ 670 h 1415"/>
                <a:gd name="T70" fmla="*/ 76 w 564"/>
                <a:gd name="T71" fmla="*/ 703 h 1415"/>
                <a:gd name="T72" fmla="*/ 34 w 564"/>
                <a:gd name="T73" fmla="*/ 831 h 1415"/>
                <a:gd name="T74" fmla="*/ 87 w 564"/>
                <a:gd name="T75" fmla="*/ 944 h 1415"/>
                <a:gd name="T76" fmla="*/ 106 w 564"/>
                <a:gd name="T77" fmla="*/ 1006 h 1415"/>
                <a:gd name="T78" fmla="*/ 145 w 564"/>
                <a:gd name="T79" fmla="*/ 1153 h 1415"/>
                <a:gd name="T80" fmla="*/ 232 w 564"/>
                <a:gd name="T81" fmla="*/ 1254 h 1415"/>
                <a:gd name="T82" fmla="*/ 286 w 564"/>
                <a:gd name="T83" fmla="*/ 1316 h 1415"/>
                <a:gd name="T84" fmla="*/ 325 w 564"/>
                <a:gd name="T85" fmla="*/ 1374 h 1415"/>
                <a:gd name="T86" fmla="*/ 370 w 564"/>
                <a:gd name="T87" fmla="*/ 1402 h 1415"/>
                <a:gd name="T88" fmla="*/ 294 w 564"/>
                <a:gd name="T89" fmla="*/ 1254 h 1415"/>
                <a:gd name="T90" fmla="*/ 290 w 564"/>
                <a:gd name="T91" fmla="*/ 1218 h 1415"/>
                <a:gd name="T92" fmla="*/ 343 w 564"/>
                <a:gd name="T93" fmla="*/ 1179 h 1415"/>
                <a:gd name="T94" fmla="*/ 351 w 564"/>
                <a:gd name="T95" fmla="*/ 1150 h 1415"/>
                <a:gd name="T96" fmla="*/ 398 w 564"/>
                <a:gd name="T97" fmla="*/ 1129 h 1415"/>
                <a:gd name="T98" fmla="*/ 467 w 564"/>
                <a:gd name="T99" fmla="*/ 1062 h 1415"/>
                <a:gd name="T100" fmla="*/ 74 w 564"/>
                <a:gd name="T101" fmla="*/ 348 h 1415"/>
                <a:gd name="T102" fmla="*/ 66 w 564"/>
                <a:gd name="T103" fmla="*/ 362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4" h="1415">
                  <a:moveTo>
                    <a:pt x="514" y="975"/>
                  </a:moveTo>
                  <a:cubicBezTo>
                    <a:pt x="513" y="956"/>
                    <a:pt x="501" y="938"/>
                    <a:pt x="482" y="930"/>
                  </a:cubicBezTo>
                  <a:cubicBezTo>
                    <a:pt x="470" y="924"/>
                    <a:pt x="452" y="923"/>
                    <a:pt x="442" y="913"/>
                  </a:cubicBezTo>
                  <a:cubicBezTo>
                    <a:pt x="436" y="906"/>
                    <a:pt x="431" y="900"/>
                    <a:pt x="423" y="895"/>
                  </a:cubicBezTo>
                  <a:cubicBezTo>
                    <a:pt x="414" y="889"/>
                    <a:pt x="403" y="890"/>
                    <a:pt x="393" y="885"/>
                  </a:cubicBezTo>
                  <a:cubicBezTo>
                    <a:pt x="381" y="880"/>
                    <a:pt x="373" y="871"/>
                    <a:pt x="362" y="866"/>
                  </a:cubicBezTo>
                  <a:cubicBezTo>
                    <a:pt x="354" y="861"/>
                    <a:pt x="344" y="860"/>
                    <a:pt x="335" y="858"/>
                  </a:cubicBezTo>
                  <a:cubicBezTo>
                    <a:pt x="319" y="852"/>
                    <a:pt x="322" y="839"/>
                    <a:pt x="323" y="826"/>
                  </a:cubicBezTo>
                  <a:cubicBezTo>
                    <a:pt x="324" y="806"/>
                    <a:pt x="316" y="795"/>
                    <a:pt x="299" y="783"/>
                  </a:cubicBezTo>
                  <a:cubicBezTo>
                    <a:pt x="291" y="777"/>
                    <a:pt x="284" y="770"/>
                    <a:pt x="276" y="765"/>
                  </a:cubicBezTo>
                  <a:cubicBezTo>
                    <a:pt x="267" y="760"/>
                    <a:pt x="255" y="762"/>
                    <a:pt x="248" y="753"/>
                  </a:cubicBezTo>
                  <a:cubicBezTo>
                    <a:pt x="242" y="745"/>
                    <a:pt x="236" y="738"/>
                    <a:pt x="229" y="730"/>
                  </a:cubicBezTo>
                  <a:cubicBezTo>
                    <a:pt x="219" y="720"/>
                    <a:pt x="215" y="706"/>
                    <a:pt x="209" y="695"/>
                  </a:cubicBezTo>
                  <a:cubicBezTo>
                    <a:pt x="201" y="681"/>
                    <a:pt x="192" y="674"/>
                    <a:pt x="176" y="677"/>
                  </a:cubicBezTo>
                  <a:cubicBezTo>
                    <a:pt x="168" y="679"/>
                    <a:pt x="160" y="681"/>
                    <a:pt x="156" y="672"/>
                  </a:cubicBezTo>
                  <a:cubicBezTo>
                    <a:pt x="155" y="669"/>
                    <a:pt x="154" y="666"/>
                    <a:pt x="152" y="663"/>
                  </a:cubicBezTo>
                  <a:cubicBezTo>
                    <a:pt x="148" y="658"/>
                    <a:pt x="143" y="652"/>
                    <a:pt x="136" y="651"/>
                  </a:cubicBezTo>
                  <a:cubicBezTo>
                    <a:pt x="119" y="648"/>
                    <a:pt x="101" y="660"/>
                    <a:pt x="90" y="676"/>
                  </a:cubicBezTo>
                  <a:cubicBezTo>
                    <a:pt x="89" y="676"/>
                    <a:pt x="89" y="675"/>
                    <a:pt x="89" y="675"/>
                  </a:cubicBezTo>
                  <a:cubicBezTo>
                    <a:pt x="81" y="671"/>
                    <a:pt x="67" y="672"/>
                    <a:pt x="62" y="664"/>
                  </a:cubicBezTo>
                  <a:cubicBezTo>
                    <a:pt x="58" y="656"/>
                    <a:pt x="52" y="625"/>
                    <a:pt x="57" y="617"/>
                  </a:cubicBezTo>
                  <a:cubicBezTo>
                    <a:pt x="67" y="603"/>
                    <a:pt x="99" y="575"/>
                    <a:pt x="80" y="556"/>
                  </a:cubicBezTo>
                  <a:cubicBezTo>
                    <a:pt x="76" y="552"/>
                    <a:pt x="47" y="539"/>
                    <a:pt x="59" y="531"/>
                  </a:cubicBezTo>
                  <a:cubicBezTo>
                    <a:pt x="68" y="525"/>
                    <a:pt x="77" y="522"/>
                    <a:pt x="82" y="512"/>
                  </a:cubicBezTo>
                  <a:cubicBezTo>
                    <a:pt x="84" y="509"/>
                    <a:pt x="82" y="505"/>
                    <a:pt x="80" y="503"/>
                  </a:cubicBezTo>
                  <a:cubicBezTo>
                    <a:pt x="66" y="492"/>
                    <a:pt x="53" y="497"/>
                    <a:pt x="38" y="502"/>
                  </a:cubicBezTo>
                  <a:cubicBezTo>
                    <a:pt x="37" y="496"/>
                    <a:pt x="36" y="490"/>
                    <a:pt x="37" y="484"/>
                  </a:cubicBezTo>
                  <a:cubicBezTo>
                    <a:pt x="37" y="473"/>
                    <a:pt x="48" y="465"/>
                    <a:pt x="55" y="458"/>
                  </a:cubicBezTo>
                  <a:cubicBezTo>
                    <a:pt x="62" y="452"/>
                    <a:pt x="66" y="446"/>
                    <a:pt x="70" y="438"/>
                  </a:cubicBezTo>
                  <a:cubicBezTo>
                    <a:pt x="76" y="429"/>
                    <a:pt x="83" y="423"/>
                    <a:pt x="90" y="415"/>
                  </a:cubicBezTo>
                  <a:cubicBezTo>
                    <a:pt x="99" y="404"/>
                    <a:pt x="113" y="392"/>
                    <a:pt x="127" y="407"/>
                  </a:cubicBezTo>
                  <a:cubicBezTo>
                    <a:pt x="133" y="414"/>
                    <a:pt x="143" y="406"/>
                    <a:pt x="146" y="418"/>
                  </a:cubicBezTo>
                  <a:cubicBezTo>
                    <a:pt x="138" y="435"/>
                    <a:pt x="138" y="456"/>
                    <a:pt x="125" y="471"/>
                  </a:cubicBezTo>
                  <a:cubicBezTo>
                    <a:pt x="119" y="478"/>
                    <a:pt x="130" y="486"/>
                    <a:pt x="136" y="480"/>
                  </a:cubicBezTo>
                  <a:cubicBezTo>
                    <a:pt x="144" y="471"/>
                    <a:pt x="157" y="462"/>
                    <a:pt x="159" y="449"/>
                  </a:cubicBezTo>
                  <a:cubicBezTo>
                    <a:pt x="161" y="440"/>
                    <a:pt x="162" y="430"/>
                    <a:pt x="161" y="421"/>
                  </a:cubicBezTo>
                  <a:cubicBezTo>
                    <a:pt x="167" y="413"/>
                    <a:pt x="179" y="412"/>
                    <a:pt x="188" y="410"/>
                  </a:cubicBezTo>
                  <a:cubicBezTo>
                    <a:pt x="198" y="407"/>
                    <a:pt x="206" y="401"/>
                    <a:pt x="214" y="395"/>
                  </a:cubicBezTo>
                  <a:cubicBezTo>
                    <a:pt x="232" y="382"/>
                    <a:pt x="247" y="367"/>
                    <a:pt x="266" y="355"/>
                  </a:cubicBezTo>
                  <a:cubicBezTo>
                    <a:pt x="281" y="346"/>
                    <a:pt x="288" y="344"/>
                    <a:pt x="305" y="347"/>
                  </a:cubicBezTo>
                  <a:cubicBezTo>
                    <a:pt x="313" y="349"/>
                    <a:pt x="321" y="349"/>
                    <a:pt x="328" y="346"/>
                  </a:cubicBezTo>
                  <a:cubicBezTo>
                    <a:pt x="338" y="343"/>
                    <a:pt x="345" y="336"/>
                    <a:pt x="356" y="334"/>
                  </a:cubicBezTo>
                  <a:cubicBezTo>
                    <a:pt x="368" y="332"/>
                    <a:pt x="372" y="340"/>
                    <a:pt x="382" y="343"/>
                  </a:cubicBezTo>
                  <a:cubicBezTo>
                    <a:pt x="392" y="347"/>
                    <a:pt x="401" y="333"/>
                    <a:pt x="405" y="327"/>
                  </a:cubicBezTo>
                  <a:cubicBezTo>
                    <a:pt x="410" y="320"/>
                    <a:pt x="415" y="308"/>
                    <a:pt x="406" y="302"/>
                  </a:cubicBezTo>
                  <a:cubicBezTo>
                    <a:pt x="400" y="298"/>
                    <a:pt x="394" y="297"/>
                    <a:pt x="387" y="294"/>
                  </a:cubicBezTo>
                  <a:cubicBezTo>
                    <a:pt x="385" y="293"/>
                    <a:pt x="365" y="292"/>
                    <a:pt x="378" y="282"/>
                  </a:cubicBezTo>
                  <a:cubicBezTo>
                    <a:pt x="381" y="280"/>
                    <a:pt x="383" y="278"/>
                    <a:pt x="385" y="275"/>
                  </a:cubicBezTo>
                  <a:cubicBezTo>
                    <a:pt x="388" y="272"/>
                    <a:pt x="387" y="269"/>
                    <a:pt x="386" y="266"/>
                  </a:cubicBezTo>
                  <a:cubicBezTo>
                    <a:pt x="380" y="257"/>
                    <a:pt x="372" y="257"/>
                    <a:pt x="388" y="259"/>
                  </a:cubicBezTo>
                  <a:cubicBezTo>
                    <a:pt x="398" y="260"/>
                    <a:pt x="406" y="269"/>
                    <a:pt x="415" y="270"/>
                  </a:cubicBezTo>
                  <a:cubicBezTo>
                    <a:pt x="425" y="270"/>
                    <a:pt x="434" y="269"/>
                    <a:pt x="438" y="280"/>
                  </a:cubicBezTo>
                  <a:cubicBezTo>
                    <a:pt x="440" y="286"/>
                    <a:pt x="442" y="291"/>
                    <a:pt x="445" y="295"/>
                  </a:cubicBezTo>
                  <a:cubicBezTo>
                    <a:pt x="449" y="302"/>
                    <a:pt x="458" y="305"/>
                    <a:pt x="465" y="302"/>
                  </a:cubicBezTo>
                  <a:cubicBezTo>
                    <a:pt x="475" y="299"/>
                    <a:pt x="476" y="290"/>
                    <a:pt x="476" y="281"/>
                  </a:cubicBezTo>
                  <a:cubicBezTo>
                    <a:pt x="476" y="272"/>
                    <a:pt x="476" y="260"/>
                    <a:pt x="472" y="251"/>
                  </a:cubicBezTo>
                  <a:cubicBezTo>
                    <a:pt x="468" y="242"/>
                    <a:pt x="467" y="239"/>
                    <a:pt x="477" y="231"/>
                  </a:cubicBezTo>
                  <a:cubicBezTo>
                    <a:pt x="482" y="227"/>
                    <a:pt x="488" y="222"/>
                    <a:pt x="491" y="217"/>
                  </a:cubicBezTo>
                  <a:cubicBezTo>
                    <a:pt x="496" y="208"/>
                    <a:pt x="499" y="193"/>
                    <a:pt x="487" y="188"/>
                  </a:cubicBezTo>
                  <a:cubicBezTo>
                    <a:pt x="478" y="183"/>
                    <a:pt x="469" y="185"/>
                    <a:pt x="461" y="188"/>
                  </a:cubicBezTo>
                  <a:cubicBezTo>
                    <a:pt x="462" y="175"/>
                    <a:pt x="475" y="158"/>
                    <a:pt x="458" y="150"/>
                  </a:cubicBezTo>
                  <a:cubicBezTo>
                    <a:pt x="436" y="141"/>
                    <a:pt x="414" y="172"/>
                    <a:pt x="401" y="183"/>
                  </a:cubicBezTo>
                  <a:cubicBezTo>
                    <a:pt x="385" y="196"/>
                    <a:pt x="369" y="210"/>
                    <a:pt x="351" y="221"/>
                  </a:cubicBezTo>
                  <a:cubicBezTo>
                    <a:pt x="347" y="223"/>
                    <a:pt x="343" y="225"/>
                    <a:pt x="339" y="227"/>
                  </a:cubicBezTo>
                  <a:cubicBezTo>
                    <a:pt x="335" y="229"/>
                    <a:pt x="330" y="232"/>
                    <a:pt x="332" y="227"/>
                  </a:cubicBezTo>
                  <a:cubicBezTo>
                    <a:pt x="335" y="218"/>
                    <a:pt x="343" y="211"/>
                    <a:pt x="345" y="203"/>
                  </a:cubicBezTo>
                  <a:cubicBezTo>
                    <a:pt x="350" y="186"/>
                    <a:pt x="378" y="178"/>
                    <a:pt x="365" y="158"/>
                  </a:cubicBezTo>
                  <a:cubicBezTo>
                    <a:pt x="355" y="141"/>
                    <a:pt x="379" y="144"/>
                    <a:pt x="388" y="144"/>
                  </a:cubicBezTo>
                  <a:cubicBezTo>
                    <a:pt x="402" y="144"/>
                    <a:pt x="411" y="137"/>
                    <a:pt x="423" y="133"/>
                  </a:cubicBezTo>
                  <a:cubicBezTo>
                    <a:pt x="435" y="129"/>
                    <a:pt x="443" y="129"/>
                    <a:pt x="453" y="136"/>
                  </a:cubicBezTo>
                  <a:cubicBezTo>
                    <a:pt x="460" y="142"/>
                    <a:pt x="470" y="138"/>
                    <a:pt x="478" y="135"/>
                  </a:cubicBezTo>
                  <a:cubicBezTo>
                    <a:pt x="491" y="130"/>
                    <a:pt x="501" y="124"/>
                    <a:pt x="513" y="118"/>
                  </a:cubicBezTo>
                  <a:cubicBezTo>
                    <a:pt x="516" y="117"/>
                    <a:pt x="520" y="116"/>
                    <a:pt x="523" y="114"/>
                  </a:cubicBezTo>
                  <a:cubicBezTo>
                    <a:pt x="529" y="111"/>
                    <a:pt x="530" y="112"/>
                    <a:pt x="526" y="117"/>
                  </a:cubicBezTo>
                  <a:cubicBezTo>
                    <a:pt x="526" y="125"/>
                    <a:pt x="518" y="130"/>
                    <a:pt x="514" y="135"/>
                  </a:cubicBezTo>
                  <a:cubicBezTo>
                    <a:pt x="510" y="140"/>
                    <a:pt x="513" y="147"/>
                    <a:pt x="519" y="148"/>
                  </a:cubicBezTo>
                  <a:cubicBezTo>
                    <a:pt x="542" y="152"/>
                    <a:pt x="560" y="124"/>
                    <a:pt x="561" y="105"/>
                  </a:cubicBezTo>
                  <a:cubicBezTo>
                    <a:pt x="564" y="81"/>
                    <a:pt x="532" y="81"/>
                    <a:pt x="515" y="80"/>
                  </a:cubicBezTo>
                  <a:cubicBezTo>
                    <a:pt x="508" y="80"/>
                    <a:pt x="500" y="79"/>
                    <a:pt x="492" y="79"/>
                  </a:cubicBezTo>
                  <a:cubicBezTo>
                    <a:pt x="498" y="79"/>
                    <a:pt x="504" y="78"/>
                    <a:pt x="508" y="73"/>
                  </a:cubicBezTo>
                  <a:cubicBezTo>
                    <a:pt x="513" y="67"/>
                    <a:pt x="511" y="57"/>
                    <a:pt x="504" y="53"/>
                  </a:cubicBezTo>
                  <a:cubicBezTo>
                    <a:pt x="498" y="50"/>
                    <a:pt x="480" y="49"/>
                    <a:pt x="493" y="37"/>
                  </a:cubicBezTo>
                  <a:cubicBezTo>
                    <a:pt x="498" y="32"/>
                    <a:pt x="503" y="29"/>
                    <a:pt x="507" y="23"/>
                  </a:cubicBezTo>
                  <a:cubicBezTo>
                    <a:pt x="509" y="19"/>
                    <a:pt x="506" y="14"/>
                    <a:pt x="503" y="12"/>
                  </a:cubicBezTo>
                  <a:cubicBezTo>
                    <a:pt x="473" y="0"/>
                    <a:pt x="440" y="15"/>
                    <a:pt x="414" y="29"/>
                  </a:cubicBezTo>
                  <a:cubicBezTo>
                    <a:pt x="373" y="52"/>
                    <a:pt x="331" y="72"/>
                    <a:pt x="292" y="98"/>
                  </a:cubicBezTo>
                  <a:cubicBezTo>
                    <a:pt x="252" y="124"/>
                    <a:pt x="213" y="152"/>
                    <a:pt x="174" y="180"/>
                  </a:cubicBezTo>
                  <a:cubicBezTo>
                    <a:pt x="150" y="198"/>
                    <a:pt x="129" y="223"/>
                    <a:pt x="111" y="248"/>
                  </a:cubicBezTo>
                  <a:cubicBezTo>
                    <a:pt x="111" y="249"/>
                    <a:pt x="111" y="250"/>
                    <a:pt x="111" y="251"/>
                  </a:cubicBezTo>
                  <a:cubicBezTo>
                    <a:pt x="101" y="257"/>
                    <a:pt x="91" y="266"/>
                    <a:pt x="89" y="278"/>
                  </a:cubicBezTo>
                  <a:cubicBezTo>
                    <a:pt x="85" y="302"/>
                    <a:pt x="70" y="323"/>
                    <a:pt x="60" y="345"/>
                  </a:cubicBezTo>
                  <a:cubicBezTo>
                    <a:pt x="54" y="356"/>
                    <a:pt x="51" y="369"/>
                    <a:pt x="44" y="381"/>
                  </a:cubicBezTo>
                  <a:cubicBezTo>
                    <a:pt x="38" y="391"/>
                    <a:pt x="31" y="400"/>
                    <a:pt x="25" y="411"/>
                  </a:cubicBezTo>
                  <a:cubicBezTo>
                    <a:pt x="24" y="412"/>
                    <a:pt x="24" y="413"/>
                    <a:pt x="23" y="414"/>
                  </a:cubicBezTo>
                  <a:cubicBezTo>
                    <a:pt x="23" y="414"/>
                    <a:pt x="23" y="414"/>
                    <a:pt x="23" y="414"/>
                  </a:cubicBezTo>
                  <a:cubicBezTo>
                    <a:pt x="23" y="415"/>
                    <a:pt x="23" y="415"/>
                    <a:pt x="23" y="415"/>
                  </a:cubicBezTo>
                  <a:cubicBezTo>
                    <a:pt x="17" y="423"/>
                    <a:pt x="10" y="431"/>
                    <a:pt x="9" y="441"/>
                  </a:cubicBezTo>
                  <a:cubicBezTo>
                    <a:pt x="8" y="444"/>
                    <a:pt x="7" y="448"/>
                    <a:pt x="7" y="451"/>
                  </a:cubicBezTo>
                  <a:cubicBezTo>
                    <a:pt x="6" y="453"/>
                    <a:pt x="5" y="455"/>
                    <a:pt x="4" y="457"/>
                  </a:cubicBezTo>
                  <a:cubicBezTo>
                    <a:pt x="2" y="466"/>
                    <a:pt x="2" y="475"/>
                    <a:pt x="1" y="483"/>
                  </a:cubicBezTo>
                  <a:cubicBezTo>
                    <a:pt x="0" y="496"/>
                    <a:pt x="4" y="510"/>
                    <a:pt x="8" y="522"/>
                  </a:cubicBezTo>
                  <a:cubicBezTo>
                    <a:pt x="13" y="539"/>
                    <a:pt x="15" y="557"/>
                    <a:pt x="20" y="574"/>
                  </a:cubicBezTo>
                  <a:cubicBezTo>
                    <a:pt x="24" y="591"/>
                    <a:pt x="24" y="617"/>
                    <a:pt x="35" y="632"/>
                  </a:cubicBezTo>
                  <a:cubicBezTo>
                    <a:pt x="36" y="632"/>
                    <a:pt x="36" y="633"/>
                    <a:pt x="36" y="633"/>
                  </a:cubicBezTo>
                  <a:cubicBezTo>
                    <a:pt x="40" y="645"/>
                    <a:pt x="43" y="658"/>
                    <a:pt x="47" y="670"/>
                  </a:cubicBezTo>
                  <a:cubicBezTo>
                    <a:pt x="49" y="679"/>
                    <a:pt x="58" y="686"/>
                    <a:pt x="67" y="686"/>
                  </a:cubicBezTo>
                  <a:cubicBezTo>
                    <a:pt x="72" y="687"/>
                    <a:pt x="76" y="687"/>
                    <a:pt x="81" y="689"/>
                  </a:cubicBezTo>
                  <a:cubicBezTo>
                    <a:pt x="79" y="694"/>
                    <a:pt x="77" y="699"/>
                    <a:pt x="76" y="703"/>
                  </a:cubicBezTo>
                  <a:cubicBezTo>
                    <a:pt x="73" y="720"/>
                    <a:pt x="67" y="731"/>
                    <a:pt x="55" y="744"/>
                  </a:cubicBezTo>
                  <a:cubicBezTo>
                    <a:pt x="44" y="756"/>
                    <a:pt x="50" y="774"/>
                    <a:pt x="46" y="789"/>
                  </a:cubicBezTo>
                  <a:cubicBezTo>
                    <a:pt x="41" y="804"/>
                    <a:pt x="34" y="815"/>
                    <a:pt x="34" y="831"/>
                  </a:cubicBezTo>
                  <a:cubicBezTo>
                    <a:pt x="34" y="844"/>
                    <a:pt x="44" y="862"/>
                    <a:pt x="51" y="873"/>
                  </a:cubicBezTo>
                  <a:cubicBezTo>
                    <a:pt x="60" y="886"/>
                    <a:pt x="71" y="897"/>
                    <a:pt x="80" y="911"/>
                  </a:cubicBezTo>
                  <a:cubicBezTo>
                    <a:pt x="87" y="923"/>
                    <a:pt x="88" y="930"/>
                    <a:pt x="87" y="944"/>
                  </a:cubicBezTo>
                  <a:cubicBezTo>
                    <a:pt x="87" y="950"/>
                    <a:pt x="87" y="955"/>
                    <a:pt x="89" y="961"/>
                  </a:cubicBezTo>
                  <a:cubicBezTo>
                    <a:pt x="91" y="968"/>
                    <a:pt x="96" y="975"/>
                    <a:pt x="98" y="983"/>
                  </a:cubicBezTo>
                  <a:cubicBezTo>
                    <a:pt x="101" y="991"/>
                    <a:pt x="102" y="999"/>
                    <a:pt x="106" y="1006"/>
                  </a:cubicBezTo>
                  <a:cubicBezTo>
                    <a:pt x="108" y="1012"/>
                    <a:pt x="112" y="1016"/>
                    <a:pt x="116" y="1021"/>
                  </a:cubicBezTo>
                  <a:cubicBezTo>
                    <a:pt x="123" y="1031"/>
                    <a:pt x="124" y="1044"/>
                    <a:pt x="126" y="1055"/>
                  </a:cubicBezTo>
                  <a:cubicBezTo>
                    <a:pt x="132" y="1088"/>
                    <a:pt x="135" y="1122"/>
                    <a:pt x="145" y="1153"/>
                  </a:cubicBezTo>
                  <a:cubicBezTo>
                    <a:pt x="150" y="1168"/>
                    <a:pt x="158" y="1182"/>
                    <a:pt x="164" y="1196"/>
                  </a:cubicBezTo>
                  <a:cubicBezTo>
                    <a:pt x="170" y="1210"/>
                    <a:pt x="176" y="1222"/>
                    <a:pt x="190" y="1231"/>
                  </a:cubicBezTo>
                  <a:cubicBezTo>
                    <a:pt x="203" y="1240"/>
                    <a:pt x="220" y="1245"/>
                    <a:pt x="232" y="1254"/>
                  </a:cubicBezTo>
                  <a:cubicBezTo>
                    <a:pt x="245" y="1264"/>
                    <a:pt x="256" y="1277"/>
                    <a:pt x="268" y="1288"/>
                  </a:cubicBezTo>
                  <a:cubicBezTo>
                    <a:pt x="271" y="1292"/>
                    <a:pt x="275" y="1296"/>
                    <a:pt x="278" y="1300"/>
                  </a:cubicBezTo>
                  <a:cubicBezTo>
                    <a:pt x="281" y="1305"/>
                    <a:pt x="284" y="1310"/>
                    <a:pt x="286" y="1316"/>
                  </a:cubicBezTo>
                  <a:cubicBezTo>
                    <a:pt x="288" y="1318"/>
                    <a:pt x="289" y="1320"/>
                    <a:pt x="291" y="1323"/>
                  </a:cubicBezTo>
                  <a:cubicBezTo>
                    <a:pt x="292" y="1327"/>
                    <a:pt x="294" y="1331"/>
                    <a:pt x="295" y="1334"/>
                  </a:cubicBezTo>
                  <a:cubicBezTo>
                    <a:pt x="299" y="1349"/>
                    <a:pt x="316" y="1361"/>
                    <a:pt x="325" y="1374"/>
                  </a:cubicBezTo>
                  <a:cubicBezTo>
                    <a:pt x="327" y="1376"/>
                    <a:pt x="329" y="1378"/>
                    <a:pt x="332" y="1377"/>
                  </a:cubicBezTo>
                  <a:cubicBezTo>
                    <a:pt x="341" y="1388"/>
                    <a:pt x="351" y="1398"/>
                    <a:pt x="360" y="1409"/>
                  </a:cubicBezTo>
                  <a:cubicBezTo>
                    <a:pt x="365" y="1415"/>
                    <a:pt x="373" y="1409"/>
                    <a:pt x="370" y="1402"/>
                  </a:cubicBezTo>
                  <a:cubicBezTo>
                    <a:pt x="352" y="1373"/>
                    <a:pt x="334" y="1344"/>
                    <a:pt x="315" y="1316"/>
                  </a:cubicBezTo>
                  <a:cubicBezTo>
                    <a:pt x="306" y="1303"/>
                    <a:pt x="296" y="1290"/>
                    <a:pt x="293" y="1274"/>
                  </a:cubicBezTo>
                  <a:cubicBezTo>
                    <a:pt x="292" y="1268"/>
                    <a:pt x="294" y="1260"/>
                    <a:pt x="294" y="1254"/>
                  </a:cubicBezTo>
                  <a:cubicBezTo>
                    <a:pt x="294" y="1248"/>
                    <a:pt x="289" y="1242"/>
                    <a:pt x="287" y="1237"/>
                  </a:cubicBezTo>
                  <a:cubicBezTo>
                    <a:pt x="283" y="1230"/>
                    <a:pt x="278" y="1226"/>
                    <a:pt x="277" y="1217"/>
                  </a:cubicBezTo>
                  <a:cubicBezTo>
                    <a:pt x="276" y="1205"/>
                    <a:pt x="286" y="1215"/>
                    <a:pt x="290" y="1218"/>
                  </a:cubicBezTo>
                  <a:cubicBezTo>
                    <a:pt x="300" y="1224"/>
                    <a:pt x="309" y="1223"/>
                    <a:pt x="318" y="1218"/>
                  </a:cubicBezTo>
                  <a:cubicBezTo>
                    <a:pt x="327" y="1213"/>
                    <a:pt x="332" y="1202"/>
                    <a:pt x="336" y="1194"/>
                  </a:cubicBezTo>
                  <a:cubicBezTo>
                    <a:pt x="339" y="1189"/>
                    <a:pt x="341" y="1184"/>
                    <a:pt x="343" y="1179"/>
                  </a:cubicBezTo>
                  <a:cubicBezTo>
                    <a:pt x="346" y="1172"/>
                    <a:pt x="344" y="1164"/>
                    <a:pt x="348" y="1157"/>
                  </a:cubicBezTo>
                  <a:cubicBezTo>
                    <a:pt x="349" y="1155"/>
                    <a:pt x="349" y="1153"/>
                    <a:pt x="349" y="1151"/>
                  </a:cubicBezTo>
                  <a:cubicBezTo>
                    <a:pt x="349" y="1151"/>
                    <a:pt x="350" y="1151"/>
                    <a:pt x="351" y="1150"/>
                  </a:cubicBezTo>
                  <a:cubicBezTo>
                    <a:pt x="357" y="1149"/>
                    <a:pt x="360" y="1145"/>
                    <a:pt x="367" y="1144"/>
                  </a:cubicBezTo>
                  <a:cubicBezTo>
                    <a:pt x="369" y="1143"/>
                    <a:pt x="374" y="1145"/>
                    <a:pt x="376" y="1144"/>
                  </a:cubicBezTo>
                  <a:cubicBezTo>
                    <a:pt x="385" y="1140"/>
                    <a:pt x="391" y="1135"/>
                    <a:pt x="398" y="1129"/>
                  </a:cubicBezTo>
                  <a:cubicBezTo>
                    <a:pt x="407" y="1120"/>
                    <a:pt x="427" y="1130"/>
                    <a:pt x="438" y="1128"/>
                  </a:cubicBezTo>
                  <a:cubicBezTo>
                    <a:pt x="454" y="1124"/>
                    <a:pt x="467" y="1108"/>
                    <a:pt x="471" y="1093"/>
                  </a:cubicBezTo>
                  <a:cubicBezTo>
                    <a:pt x="474" y="1083"/>
                    <a:pt x="469" y="1071"/>
                    <a:pt x="467" y="1062"/>
                  </a:cubicBezTo>
                  <a:cubicBezTo>
                    <a:pt x="464" y="1048"/>
                    <a:pt x="478" y="1025"/>
                    <a:pt x="488" y="1015"/>
                  </a:cubicBezTo>
                  <a:cubicBezTo>
                    <a:pt x="501" y="1004"/>
                    <a:pt x="515" y="993"/>
                    <a:pt x="514" y="975"/>
                  </a:cubicBezTo>
                  <a:close/>
                  <a:moveTo>
                    <a:pt x="74" y="348"/>
                  </a:moveTo>
                  <a:cubicBezTo>
                    <a:pt x="72" y="353"/>
                    <a:pt x="70" y="357"/>
                    <a:pt x="67" y="362"/>
                  </a:cubicBezTo>
                  <a:cubicBezTo>
                    <a:pt x="67" y="363"/>
                    <a:pt x="66" y="363"/>
                    <a:pt x="66" y="364"/>
                  </a:cubicBezTo>
                  <a:cubicBezTo>
                    <a:pt x="66" y="364"/>
                    <a:pt x="66" y="363"/>
                    <a:pt x="66" y="362"/>
                  </a:cubicBezTo>
                  <a:cubicBezTo>
                    <a:pt x="68" y="358"/>
                    <a:pt x="71" y="353"/>
                    <a:pt x="74" y="348"/>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7" name="Freeform 146"/>
            <p:cNvSpPr>
              <a:spLocks/>
            </p:cNvSpPr>
            <p:nvPr/>
          </p:nvSpPr>
          <p:spPr bwMode="auto">
            <a:xfrm>
              <a:off x="4358482" y="2033466"/>
              <a:ext cx="352425" cy="312738"/>
            </a:xfrm>
            <a:custGeom>
              <a:avLst/>
              <a:gdLst>
                <a:gd name="T0" fmla="*/ 188 w 190"/>
                <a:gd name="T1" fmla="*/ 66 h 169"/>
                <a:gd name="T2" fmla="*/ 187 w 190"/>
                <a:gd name="T3" fmla="*/ 48 h 169"/>
                <a:gd name="T4" fmla="*/ 178 w 190"/>
                <a:gd name="T5" fmla="*/ 32 h 169"/>
                <a:gd name="T6" fmla="*/ 176 w 190"/>
                <a:gd name="T7" fmla="*/ 25 h 169"/>
                <a:gd name="T8" fmla="*/ 153 w 190"/>
                <a:gd name="T9" fmla="*/ 20 h 169"/>
                <a:gd name="T10" fmla="*/ 141 w 190"/>
                <a:gd name="T11" fmla="*/ 23 h 169"/>
                <a:gd name="T12" fmla="*/ 137 w 190"/>
                <a:gd name="T13" fmla="*/ 15 h 169"/>
                <a:gd name="T14" fmla="*/ 98 w 190"/>
                <a:gd name="T15" fmla="*/ 7 h 169"/>
                <a:gd name="T16" fmla="*/ 52 w 190"/>
                <a:gd name="T17" fmla="*/ 8 h 169"/>
                <a:gd name="T18" fmla="*/ 50 w 190"/>
                <a:gd name="T19" fmla="*/ 27 h 169"/>
                <a:gd name="T20" fmla="*/ 57 w 190"/>
                <a:gd name="T21" fmla="*/ 31 h 169"/>
                <a:gd name="T22" fmla="*/ 65 w 190"/>
                <a:gd name="T23" fmla="*/ 32 h 169"/>
                <a:gd name="T24" fmla="*/ 62 w 190"/>
                <a:gd name="T25" fmla="*/ 36 h 169"/>
                <a:gd name="T26" fmla="*/ 47 w 190"/>
                <a:gd name="T27" fmla="*/ 63 h 169"/>
                <a:gd name="T28" fmla="*/ 34 w 190"/>
                <a:gd name="T29" fmla="*/ 87 h 169"/>
                <a:gd name="T30" fmla="*/ 14 w 190"/>
                <a:gd name="T31" fmla="*/ 119 h 169"/>
                <a:gd name="T32" fmla="*/ 8 w 190"/>
                <a:gd name="T33" fmla="*/ 158 h 169"/>
                <a:gd name="T34" fmla="*/ 40 w 190"/>
                <a:gd name="T35" fmla="*/ 144 h 169"/>
                <a:gd name="T36" fmla="*/ 114 w 190"/>
                <a:gd name="T37" fmla="*/ 121 h 169"/>
                <a:gd name="T38" fmla="*/ 130 w 190"/>
                <a:gd name="T39" fmla="*/ 115 h 169"/>
                <a:gd name="T40" fmla="*/ 156 w 190"/>
                <a:gd name="T41" fmla="*/ 105 h 169"/>
                <a:gd name="T42" fmla="*/ 182 w 190"/>
                <a:gd name="T43" fmla="*/ 83 h 169"/>
                <a:gd name="T44" fmla="*/ 172 w 190"/>
                <a:gd name="T45" fmla="*/ 76 h 169"/>
                <a:gd name="T46" fmla="*/ 188 w 190"/>
                <a:gd name="T47" fmla="*/ 6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0" h="169">
                  <a:moveTo>
                    <a:pt x="188" y="66"/>
                  </a:moveTo>
                  <a:cubicBezTo>
                    <a:pt x="190" y="59"/>
                    <a:pt x="190" y="54"/>
                    <a:pt x="187" y="48"/>
                  </a:cubicBezTo>
                  <a:cubicBezTo>
                    <a:pt x="184" y="40"/>
                    <a:pt x="175" y="40"/>
                    <a:pt x="178" y="32"/>
                  </a:cubicBezTo>
                  <a:cubicBezTo>
                    <a:pt x="179" y="29"/>
                    <a:pt x="178" y="27"/>
                    <a:pt x="176" y="25"/>
                  </a:cubicBezTo>
                  <a:cubicBezTo>
                    <a:pt x="170" y="19"/>
                    <a:pt x="161" y="20"/>
                    <a:pt x="153" y="20"/>
                  </a:cubicBezTo>
                  <a:cubicBezTo>
                    <a:pt x="149" y="20"/>
                    <a:pt x="145" y="22"/>
                    <a:pt x="141" y="23"/>
                  </a:cubicBezTo>
                  <a:cubicBezTo>
                    <a:pt x="139" y="24"/>
                    <a:pt x="139" y="17"/>
                    <a:pt x="137" y="15"/>
                  </a:cubicBezTo>
                  <a:cubicBezTo>
                    <a:pt x="126" y="7"/>
                    <a:pt x="112" y="8"/>
                    <a:pt x="98" y="7"/>
                  </a:cubicBezTo>
                  <a:cubicBezTo>
                    <a:pt x="83" y="7"/>
                    <a:pt x="67" y="0"/>
                    <a:pt x="52" y="8"/>
                  </a:cubicBezTo>
                  <a:cubicBezTo>
                    <a:pt x="45" y="12"/>
                    <a:pt x="46" y="21"/>
                    <a:pt x="50" y="27"/>
                  </a:cubicBezTo>
                  <a:cubicBezTo>
                    <a:pt x="51" y="29"/>
                    <a:pt x="54" y="30"/>
                    <a:pt x="57" y="31"/>
                  </a:cubicBezTo>
                  <a:cubicBezTo>
                    <a:pt x="60" y="32"/>
                    <a:pt x="62" y="32"/>
                    <a:pt x="65" y="32"/>
                  </a:cubicBezTo>
                  <a:cubicBezTo>
                    <a:pt x="73" y="33"/>
                    <a:pt x="65" y="34"/>
                    <a:pt x="62" y="36"/>
                  </a:cubicBezTo>
                  <a:cubicBezTo>
                    <a:pt x="51" y="45"/>
                    <a:pt x="48" y="48"/>
                    <a:pt x="47" y="63"/>
                  </a:cubicBezTo>
                  <a:cubicBezTo>
                    <a:pt x="46" y="73"/>
                    <a:pt x="38" y="78"/>
                    <a:pt x="34" y="87"/>
                  </a:cubicBezTo>
                  <a:cubicBezTo>
                    <a:pt x="25" y="95"/>
                    <a:pt x="22" y="109"/>
                    <a:pt x="14" y="119"/>
                  </a:cubicBezTo>
                  <a:cubicBezTo>
                    <a:pt x="10" y="125"/>
                    <a:pt x="0" y="152"/>
                    <a:pt x="8" y="158"/>
                  </a:cubicBezTo>
                  <a:cubicBezTo>
                    <a:pt x="20" y="169"/>
                    <a:pt x="32" y="151"/>
                    <a:pt x="40" y="144"/>
                  </a:cubicBezTo>
                  <a:cubicBezTo>
                    <a:pt x="62" y="124"/>
                    <a:pt x="85" y="113"/>
                    <a:pt x="114" y="121"/>
                  </a:cubicBezTo>
                  <a:cubicBezTo>
                    <a:pt x="120" y="122"/>
                    <a:pt x="126" y="118"/>
                    <a:pt x="130" y="115"/>
                  </a:cubicBezTo>
                  <a:cubicBezTo>
                    <a:pt x="138" y="109"/>
                    <a:pt x="148" y="110"/>
                    <a:pt x="156" y="105"/>
                  </a:cubicBezTo>
                  <a:cubicBezTo>
                    <a:pt x="166" y="99"/>
                    <a:pt x="185" y="99"/>
                    <a:pt x="182" y="83"/>
                  </a:cubicBezTo>
                  <a:cubicBezTo>
                    <a:pt x="181" y="78"/>
                    <a:pt x="176" y="77"/>
                    <a:pt x="172" y="76"/>
                  </a:cubicBezTo>
                  <a:cubicBezTo>
                    <a:pt x="176" y="77"/>
                    <a:pt x="187" y="69"/>
                    <a:pt x="188" y="6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8" name="Freeform 147"/>
            <p:cNvSpPr>
              <a:spLocks/>
            </p:cNvSpPr>
            <p:nvPr/>
          </p:nvSpPr>
          <p:spPr bwMode="auto">
            <a:xfrm>
              <a:off x="4648994" y="2263653"/>
              <a:ext cx="100013" cy="52388"/>
            </a:xfrm>
            <a:custGeom>
              <a:avLst/>
              <a:gdLst>
                <a:gd name="T0" fmla="*/ 51 w 54"/>
                <a:gd name="T1" fmla="*/ 14 h 28"/>
                <a:gd name="T2" fmla="*/ 49 w 54"/>
                <a:gd name="T3" fmla="*/ 12 h 28"/>
                <a:gd name="T4" fmla="*/ 45 w 54"/>
                <a:gd name="T5" fmla="*/ 0 h 28"/>
                <a:gd name="T6" fmla="*/ 29 w 54"/>
                <a:gd name="T7" fmla="*/ 4 h 28"/>
                <a:gd name="T8" fmla="*/ 29 w 54"/>
                <a:gd name="T9" fmla="*/ 4 h 28"/>
                <a:gd name="T10" fmla="*/ 20 w 54"/>
                <a:gd name="T11" fmla="*/ 4 h 28"/>
                <a:gd name="T12" fmla="*/ 2 w 54"/>
                <a:gd name="T13" fmla="*/ 8 h 28"/>
                <a:gd name="T14" fmla="*/ 2 w 54"/>
                <a:gd name="T15" fmla="*/ 17 h 28"/>
                <a:gd name="T16" fmla="*/ 2 w 54"/>
                <a:gd name="T17" fmla="*/ 17 h 28"/>
                <a:gd name="T18" fmla="*/ 26 w 54"/>
                <a:gd name="T19" fmla="*/ 23 h 28"/>
                <a:gd name="T20" fmla="*/ 51 w 54"/>
                <a:gd name="T21" fmla="*/ 21 h 28"/>
                <a:gd name="T22" fmla="*/ 51 w 54"/>
                <a:gd name="T2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28">
                  <a:moveTo>
                    <a:pt x="51" y="14"/>
                  </a:moveTo>
                  <a:cubicBezTo>
                    <a:pt x="51" y="13"/>
                    <a:pt x="50" y="13"/>
                    <a:pt x="49" y="12"/>
                  </a:cubicBezTo>
                  <a:cubicBezTo>
                    <a:pt x="54" y="9"/>
                    <a:pt x="52" y="0"/>
                    <a:pt x="45" y="0"/>
                  </a:cubicBezTo>
                  <a:cubicBezTo>
                    <a:pt x="40" y="0"/>
                    <a:pt x="34" y="1"/>
                    <a:pt x="29" y="4"/>
                  </a:cubicBezTo>
                  <a:cubicBezTo>
                    <a:pt x="29" y="4"/>
                    <a:pt x="29" y="4"/>
                    <a:pt x="29" y="4"/>
                  </a:cubicBezTo>
                  <a:cubicBezTo>
                    <a:pt x="26" y="4"/>
                    <a:pt x="23" y="4"/>
                    <a:pt x="20" y="4"/>
                  </a:cubicBezTo>
                  <a:cubicBezTo>
                    <a:pt x="15" y="3"/>
                    <a:pt x="6" y="3"/>
                    <a:pt x="2" y="8"/>
                  </a:cubicBezTo>
                  <a:cubicBezTo>
                    <a:pt x="0" y="11"/>
                    <a:pt x="0" y="15"/>
                    <a:pt x="2" y="17"/>
                  </a:cubicBezTo>
                  <a:cubicBezTo>
                    <a:pt x="2" y="17"/>
                    <a:pt x="2" y="17"/>
                    <a:pt x="2" y="17"/>
                  </a:cubicBezTo>
                  <a:cubicBezTo>
                    <a:pt x="7" y="24"/>
                    <a:pt x="19" y="22"/>
                    <a:pt x="26" y="23"/>
                  </a:cubicBezTo>
                  <a:cubicBezTo>
                    <a:pt x="34" y="25"/>
                    <a:pt x="45" y="28"/>
                    <a:pt x="51" y="21"/>
                  </a:cubicBezTo>
                  <a:cubicBezTo>
                    <a:pt x="53" y="19"/>
                    <a:pt x="53" y="16"/>
                    <a:pt x="51" y="14"/>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49" name="Freeform 148"/>
            <p:cNvSpPr>
              <a:spLocks/>
            </p:cNvSpPr>
            <p:nvPr/>
          </p:nvSpPr>
          <p:spPr bwMode="auto">
            <a:xfrm>
              <a:off x="4814094" y="2098553"/>
              <a:ext cx="76200" cy="47625"/>
            </a:xfrm>
            <a:custGeom>
              <a:avLst/>
              <a:gdLst>
                <a:gd name="T0" fmla="*/ 35 w 41"/>
                <a:gd name="T1" fmla="*/ 14 h 26"/>
                <a:gd name="T2" fmla="*/ 31 w 41"/>
                <a:gd name="T3" fmla="*/ 12 h 26"/>
                <a:gd name="T4" fmla="*/ 29 w 41"/>
                <a:gd name="T5" fmla="*/ 11 h 26"/>
                <a:gd name="T6" fmla="*/ 31 w 41"/>
                <a:gd name="T7" fmla="*/ 9 h 26"/>
                <a:gd name="T8" fmla="*/ 22 w 41"/>
                <a:gd name="T9" fmla="*/ 3 h 26"/>
                <a:gd name="T10" fmla="*/ 19 w 41"/>
                <a:gd name="T11" fmla="*/ 3 h 26"/>
                <a:gd name="T12" fmla="*/ 18 w 41"/>
                <a:gd name="T13" fmla="*/ 3 h 26"/>
                <a:gd name="T14" fmla="*/ 12 w 41"/>
                <a:gd name="T15" fmla="*/ 3 h 26"/>
                <a:gd name="T16" fmla="*/ 8 w 41"/>
                <a:gd name="T17" fmla="*/ 3 h 26"/>
                <a:gd name="T18" fmla="*/ 5 w 41"/>
                <a:gd name="T19" fmla="*/ 14 h 26"/>
                <a:gd name="T20" fmla="*/ 28 w 41"/>
                <a:gd name="T21" fmla="*/ 24 h 26"/>
                <a:gd name="T22" fmla="*/ 31 w 41"/>
                <a:gd name="T23" fmla="*/ 25 h 26"/>
                <a:gd name="T24" fmla="*/ 35 w 41"/>
                <a:gd name="T2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6">
                  <a:moveTo>
                    <a:pt x="35" y="14"/>
                  </a:moveTo>
                  <a:cubicBezTo>
                    <a:pt x="33" y="13"/>
                    <a:pt x="32" y="13"/>
                    <a:pt x="31" y="12"/>
                  </a:cubicBezTo>
                  <a:cubicBezTo>
                    <a:pt x="30" y="12"/>
                    <a:pt x="30" y="12"/>
                    <a:pt x="29" y="11"/>
                  </a:cubicBezTo>
                  <a:cubicBezTo>
                    <a:pt x="30" y="11"/>
                    <a:pt x="30" y="10"/>
                    <a:pt x="31" y="9"/>
                  </a:cubicBezTo>
                  <a:cubicBezTo>
                    <a:pt x="33" y="4"/>
                    <a:pt x="27" y="0"/>
                    <a:pt x="22" y="3"/>
                  </a:cubicBezTo>
                  <a:cubicBezTo>
                    <a:pt x="21" y="3"/>
                    <a:pt x="20" y="3"/>
                    <a:pt x="19" y="3"/>
                  </a:cubicBezTo>
                  <a:cubicBezTo>
                    <a:pt x="19" y="3"/>
                    <a:pt x="19" y="3"/>
                    <a:pt x="18" y="3"/>
                  </a:cubicBezTo>
                  <a:cubicBezTo>
                    <a:pt x="16" y="1"/>
                    <a:pt x="14" y="2"/>
                    <a:pt x="12" y="3"/>
                  </a:cubicBezTo>
                  <a:cubicBezTo>
                    <a:pt x="11" y="3"/>
                    <a:pt x="10" y="3"/>
                    <a:pt x="8" y="3"/>
                  </a:cubicBezTo>
                  <a:cubicBezTo>
                    <a:pt x="3" y="4"/>
                    <a:pt x="0" y="11"/>
                    <a:pt x="5" y="14"/>
                  </a:cubicBezTo>
                  <a:cubicBezTo>
                    <a:pt x="12" y="19"/>
                    <a:pt x="20" y="21"/>
                    <a:pt x="28" y="24"/>
                  </a:cubicBezTo>
                  <a:cubicBezTo>
                    <a:pt x="29" y="24"/>
                    <a:pt x="30" y="25"/>
                    <a:pt x="31" y="25"/>
                  </a:cubicBezTo>
                  <a:cubicBezTo>
                    <a:pt x="38" y="26"/>
                    <a:pt x="41" y="16"/>
                    <a:pt x="35" y="14"/>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1" name="Freeform 150"/>
            <p:cNvSpPr>
              <a:spLocks/>
            </p:cNvSpPr>
            <p:nvPr/>
          </p:nvSpPr>
          <p:spPr bwMode="auto">
            <a:xfrm>
              <a:off x="4836319" y="2454153"/>
              <a:ext cx="52388" cy="71438"/>
            </a:xfrm>
            <a:custGeom>
              <a:avLst/>
              <a:gdLst>
                <a:gd name="T0" fmla="*/ 27 w 28"/>
                <a:gd name="T1" fmla="*/ 23 h 38"/>
                <a:gd name="T2" fmla="*/ 25 w 28"/>
                <a:gd name="T3" fmla="*/ 19 h 38"/>
                <a:gd name="T4" fmla="*/ 26 w 28"/>
                <a:gd name="T5" fmla="*/ 5 h 38"/>
                <a:gd name="T6" fmla="*/ 16 w 28"/>
                <a:gd name="T7" fmla="*/ 1 h 38"/>
                <a:gd name="T8" fmla="*/ 9 w 28"/>
                <a:gd name="T9" fmla="*/ 1 h 38"/>
                <a:gd name="T10" fmla="*/ 3 w 28"/>
                <a:gd name="T11" fmla="*/ 10 h 38"/>
                <a:gd name="T12" fmla="*/ 4 w 28"/>
                <a:gd name="T13" fmla="*/ 13 h 38"/>
                <a:gd name="T14" fmla="*/ 0 w 28"/>
                <a:gd name="T15" fmla="*/ 18 h 38"/>
                <a:gd name="T16" fmla="*/ 4 w 28"/>
                <a:gd name="T17" fmla="*/ 24 h 38"/>
                <a:gd name="T18" fmla="*/ 1 w 28"/>
                <a:gd name="T19" fmla="*/ 30 h 38"/>
                <a:gd name="T20" fmla="*/ 9 w 28"/>
                <a:gd name="T21" fmla="*/ 37 h 38"/>
                <a:gd name="T22" fmla="*/ 25 w 28"/>
                <a:gd name="T23" fmla="*/ 29 h 38"/>
                <a:gd name="T24" fmla="*/ 27 w 28"/>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8">
                  <a:moveTo>
                    <a:pt x="27" y="23"/>
                  </a:moveTo>
                  <a:cubicBezTo>
                    <a:pt x="27" y="22"/>
                    <a:pt x="26" y="20"/>
                    <a:pt x="25" y="19"/>
                  </a:cubicBezTo>
                  <a:cubicBezTo>
                    <a:pt x="28" y="15"/>
                    <a:pt x="28" y="10"/>
                    <a:pt x="26" y="5"/>
                  </a:cubicBezTo>
                  <a:cubicBezTo>
                    <a:pt x="24" y="2"/>
                    <a:pt x="20" y="1"/>
                    <a:pt x="16" y="1"/>
                  </a:cubicBezTo>
                  <a:cubicBezTo>
                    <a:pt x="13" y="0"/>
                    <a:pt x="11" y="0"/>
                    <a:pt x="9" y="1"/>
                  </a:cubicBezTo>
                  <a:cubicBezTo>
                    <a:pt x="5" y="3"/>
                    <a:pt x="3" y="6"/>
                    <a:pt x="3" y="10"/>
                  </a:cubicBezTo>
                  <a:cubicBezTo>
                    <a:pt x="3" y="11"/>
                    <a:pt x="3" y="12"/>
                    <a:pt x="4" y="13"/>
                  </a:cubicBezTo>
                  <a:cubicBezTo>
                    <a:pt x="1" y="14"/>
                    <a:pt x="0" y="16"/>
                    <a:pt x="0" y="18"/>
                  </a:cubicBezTo>
                  <a:cubicBezTo>
                    <a:pt x="1" y="21"/>
                    <a:pt x="2" y="23"/>
                    <a:pt x="4" y="24"/>
                  </a:cubicBezTo>
                  <a:cubicBezTo>
                    <a:pt x="3" y="26"/>
                    <a:pt x="2" y="28"/>
                    <a:pt x="1" y="30"/>
                  </a:cubicBezTo>
                  <a:cubicBezTo>
                    <a:pt x="1" y="35"/>
                    <a:pt x="5" y="38"/>
                    <a:pt x="9" y="37"/>
                  </a:cubicBezTo>
                  <a:cubicBezTo>
                    <a:pt x="14" y="34"/>
                    <a:pt x="20" y="33"/>
                    <a:pt x="25" y="29"/>
                  </a:cubicBezTo>
                  <a:cubicBezTo>
                    <a:pt x="27" y="28"/>
                    <a:pt x="28" y="25"/>
                    <a:pt x="27" y="23"/>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2" name="Freeform 151"/>
            <p:cNvSpPr>
              <a:spLocks/>
            </p:cNvSpPr>
            <p:nvPr/>
          </p:nvSpPr>
          <p:spPr bwMode="auto">
            <a:xfrm>
              <a:off x="4855369" y="2390653"/>
              <a:ext cx="136525" cy="165100"/>
            </a:xfrm>
            <a:custGeom>
              <a:avLst/>
              <a:gdLst>
                <a:gd name="T0" fmla="*/ 67 w 74"/>
                <a:gd name="T1" fmla="*/ 56 h 89"/>
                <a:gd name="T2" fmla="*/ 57 w 74"/>
                <a:gd name="T3" fmla="*/ 54 h 89"/>
                <a:gd name="T4" fmla="*/ 37 w 74"/>
                <a:gd name="T5" fmla="*/ 33 h 89"/>
                <a:gd name="T6" fmla="*/ 26 w 74"/>
                <a:gd name="T7" fmla="*/ 18 h 89"/>
                <a:gd name="T8" fmla="*/ 24 w 74"/>
                <a:gd name="T9" fmla="*/ 12 h 89"/>
                <a:gd name="T10" fmla="*/ 24 w 74"/>
                <a:gd name="T11" fmla="*/ 12 h 89"/>
                <a:gd name="T12" fmla="*/ 21 w 74"/>
                <a:gd name="T13" fmla="*/ 5 h 89"/>
                <a:gd name="T14" fmla="*/ 12 w 74"/>
                <a:gd name="T15" fmla="*/ 1 h 89"/>
                <a:gd name="T16" fmla="*/ 8 w 74"/>
                <a:gd name="T17" fmla="*/ 13 h 89"/>
                <a:gd name="T18" fmla="*/ 10 w 74"/>
                <a:gd name="T19" fmla="*/ 15 h 89"/>
                <a:gd name="T20" fmla="*/ 13 w 74"/>
                <a:gd name="T21" fmla="*/ 27 h 89"/>
                <a:gd name="T22" fmla="*/ 22 w 74"/>
                <a:gd name="T23" fmla="*/ 40 h 89"/>
                <a:gd name="T24" fmla="*/ 29 w 74"/>
                <a:gd name="T25" fmla="*/ 52 h 89"/>
                <a:gd name="T26" fmla="*/ 36 w 74"/>
                <a:gd name="T27" fmla="*/ 66 h 89"/>
                <a:gd name="T28" fmla="*/ 36 w 74"/>
                <a:gd name="T29" fmla="*/ 67 h 89"/>
                <a:gd name="T30" fmla="*/ 33 w 74"/>
                <a:gd name="T31" fmla="*/ 71 h 89"/>
                <a:gd name="T32" fmla="*/ 30 w 74"/>
                <a:gd name="T33" fmla="*/ 81 h 89"/>
                <a:gd name="T34" fmla="*/ 41 w 74"/>
                <a:gd name="T35" fmla="*/ 87 h 89"/>
                <a:gd name="T36" fmla="*/ 66 w 74"/>
                <a:gd name="T37" fmla="*/ 70 h 89"/>
                <a:gd name="T38" fmla="*/ 71 w 74"/>
                <a:gd name="T39" fmla="*/ 66 h 89"/>
                <a:gd name="T40" fmla="*/ 67 w 74"/>
                <a:gd name="T41"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89">
                  <a:moveTo>
                    <a:pt x="67" y="56"/>
                  </a:moveTo>
                  <a:cubicBezTo>
                    <a:pt x="64" y="55"/>
                    <a:pt x="60" y="55"/>
                    <a:pt x="57" y="54"/>
                  </a:cubicBezTo>
                  <a:cubicBezTo>
                    <a:pt x="59" y="47"/>
                    <a:pt x="46" y="39"/>
                    <a:pt x="37" y="33"/>
                  </a:cubicBezTo>
                  <a:cubicBezTo>
                    <a:pt x="35" y="31"/>
                    <a:pt x="28" y="22"/>
                    <a:pt x="26" y="18"/>
                  </a:cubicBezTo>
                  <a:cubicBezTo>
                    <a:pt x="25" y="16"/>
                    <a:pt x="24" y="14"/>
                    <a:pt x="24" y="12"/>
                  </a:cubicBezTo>
                  <a:cubicBezTo>
                    <a:pt x="24" y="12"/>
                    <a:pt x="24" y="12"/>
                    <a:pt x="24" y="12"/>
                  </a:cubicBezTo>
                  <a:cubicBezTo>
                    <a:pt x="25" y="8"/>
                    <a:pt x="23" y="6"/>
                    <a:pt x="21" y="5"/>
                  </a:cubicBezTo>
                  <a:cubicBezTo>
                    <a:pt x="19" y="3"/>
                    <a:pt x="16" y="1"/>
                    <a:pt x="12" y="1"/>
                  </a:cubicBezTo>
                  <a:cubicBezTo>
                    <a:pt x="4" y="0"/>
                    <a:pt x="0" y="10"/>
                    <a:pt x="8" y="13"/>
                  </a:cubicBezTo>
                  <a:cubicBezTo>
                    <a:pt x="9" y="13"/>
                    <a:pt x="10" y="14"/>
                    <a:pt x="10" y="15"/>
                  </a:cubicBezTo>
                  <a:cubicBezTo>
                    <a:pt x="10" y="19"/>
                    <a:pt x="10" y="23"/>
                    <a:pt x="13" y="27"/>
                  </a:cubicBezTo>
                  <a:cubicBezTo>
                    <a:pt x="16" y="31"/>
                    <a:pt x="19" y="36"/>
                    <a:pt x="22" y="40"/>
                  </a:cubicBezTo>
                  <a:cubicBezTo>
                    <a:pt x="26" y="44"/>
                    <a:pt x="31" y="47"/>
                    <a:pt x="29" y="52"/>
                  </a:cubicBezTo>
                  <a:cubicBezTo>
                    <a:pt x="28" y="57"/>
                    <a:pt x="31" y="64"/>
                    <a:pt x="36" y="66"/>
                  </a:cubicBezTo>
                  <a:cubicBezTo>
                    <a:pt x="36" y="66"/>
                    <a:pt x="36" y="67"/>
                    <a:pt x="36" y="67"/>
                  </a:cubicBezTo>
                  <a:cubicBezTo>
                    <a:pt x="35" y="68"/>
                    <a:pt x="34" y="70"/>
                    <a:pt x="33" y="71"/>
                  </a:cubicBezTo>
                  <a:cubicBezTo>
                    <a:pt x="31" y="75"/>
                    <a:pt x="30" y="77"/>
                    <a:pt x="30" y="81"/>
                  </a:cubicBezTo>
                  <a:cubicBezTo>
                    <a:pt x="30" y="86"/>
                    <a:pt x="36" y="89"/>
                    <a:pt x="41" y="87"/>
                  </a:cubicBezTo>
                  <a:cubicBezTo>
                    <a:pt x="50" y="83"/>
                    <a:pt x="61" y="79"/>
                    <a:pt x="66" y="70"/>
                  </a:cubicBezTo>
                  <a:cubicBezTo>
                    <a:pt x="67" y="69"/>
                    <a:pt x="69" y="67"/>
                    <a:pt x="71" y="66"/>
                  </a:cubicBezTo>
                  <a:cubicBezTo>
                    <a:pt x="74" y="62"/>
                    <a:pt x="72" y="56"/>
                    <a:pt x="67" y="5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3" name="Freeform 152"/>
            <p:cNvSpPr>
              <a:spLocks/>
            </p:cNvSpPr>
            <p:nvPr/>
          </p:nvSpPr>
          <p:spPr bwMode="auto">
            <a:xfrm>
              <a:off x="5155407" y="2717678"/>
              <a:ext cx="39688" cy="52388"/>
            </a:xfrm>
            <a:custGeom>
              <a:avLst/>
              <a:gdLst>
                <a:gd name="T0" fmla="*/ 21 w 21"/>
                <a:gd name="T1" fmla="*/ 22 h 28"/>
                <a:gd name="T2" fmla="*/ 20 w 21"/>
                <a:gd name="T3" fmla="*/ 11 h 28"/>
                <a:gd name="T4" fmla="*/ 10 w 21"/>
                <a:gd name="T5" fmla="*/ 1 h 28"/>
                <a:gd name="T6" fmla="*/ 5 w 21"/>
                <a:gd name="T7" fmla="*/ 13 h 28"/>
                <a:gd name="T8" fmla="*/ 7 w 21"/>
                <a:gd name="T9" fmla="*/ 14 h 28"/>
                <a:gd name="T10" fmla="*/ 7 w 21"/>
                <a:gd name="T11" fmla="*/ 15 h 28"/>
                <a:gd name="T12" fmla="*/ 7 w 21"/>
                <a:gd name="T13" fmla="*/ 15 h 28"/>
                <a:gd name="T14" fmla="*/ 7 w 21"/>
                <a:gd name="T15" fmla="*/ 15 h 28"/>
                <a:gd name="T16" fmla="*/ 7 w 21"/>
                <a:gd name="T17" fmla="*/ 21 h 28"/>
                <a:gd name="T18" fmla="*/ 15 w 21"/>
                <a:gd name="T19" fmla="*/ 28 h 28"/>
                <a:gd name="T20" fmla="*/ 21 w 21"/>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8">
                  <a:moveTo>
                    <a:pt x="21" y="22"/>
                  </a:moveTo>
                  <a:cubicBezTo>
                    <a:pt x="21" y="18"/>
                    <a:pt x="21" y="15"/>
                    <a:pt x="20" y="11"/>
                  </a:cubicBezTo>
                  <a:cubicBezTo>
                    <a:pt x="19" y="6"/>
                    <a:pt x="15" y="3"/>
                    <a:pt x="10" y="1"/>
                  </a:cubicBezTo>
                  <a:cubicBezTo>
                    <a:pt x="3" y="0"/>
                    <a:pt x="0" y="9"/>
                    <a:pt x="5" y="13"/>
                  </a:cubicBezTo>
                  <a:cubicBezTo>
                    <a:pt x="6" y="14"/>
                    <a:pt x="7" y="14"/>
                    <a:pt x="7" y="14"/>
                  </a:cubicBezTo>
                  <a:cubicBezTo>
                    <a:pt x="7" y="15"/>
                    <a:pt x="7" y="15"/>
                    <a:pt x="7" y="15"/>
                  </a:cubicBezTo>
                  <a:cubicBezTo>
                    <a:pt x="7" y="15"/>
                    <a:pt x="7" y="15"/>
                    <a:pt x="7" y="15"/>
                  </a:cubicBezTo>
                  <a:cubicBezTo>
                    <a:pt x="7" y="14"/>
                    <a:pt x="7" y="15"/>
                    <a:pt x="7" y="15"/>
                  </a:cubicBezTo>
                  <a:cubicBezTo>
                    <a:pt x="8" y="17"/>
                    <a:pt x="8" y="19"/>
                    <a:pt x="7" y="21"/>
                  </a:cubicBezTo>
                  <a:cubicBezTo>
                    <a:pt x="7" y="25"/>
                    <a:pt x="10" y="28"/>
                    <a:pt x="15" y="28"/>
                  </a:cubicBezTo>
                  <a:cubicBezTo>
                    <a:pt x="18" y="28"/>
                    <a:pt x="21" y="25"/>
                    <a:pt x="21" y="22"/>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4" name="Freeform 153"/>
            <p:cNvSpPr>
              <a:spLocks/>
            </p:cNvSpPr>
            <p:nvPr/>
          </p:nvSpPr>
          <p:spPr bwMode="auto">
            <a:xfrm>
              <a:off x="5247482" y="2763716"/>
              <a:ext cx="49213" cy="39688"/>
            </a:xfrm>
            <a:custGeom>
              <a:avLst/>
              <a:gdLst>
                <a:gd name="T0" fmla="*/ 25 w 26"/>
                <a:gd name="T1" fmla="*/ 6 h 21"/>
                <a:gd name="T2" fmla="*/ 22 w 26"/>
                <a:gd name="T3" fmla="*/ 1 h 21"/>
                <a:gd name="T4" fmla="*/ 19 w 26"/>
                <a:gd name="T5" fmla="*/ 0 h 21"/>
                <a:gd name="T6" fmla="*/ 12 w 26"/>
                <a:gd name="T7" fmla="*/ 3 h 21"/>
                <a:gd name="T8" fmla="*/ 10 w 26"/>
                <a:gd name="T9" fmla="*/ 2 h 21"/>
                <a:gd name="T10" fmla="*/ 10 w 26"/>
                <a:gd name="T11" fmla="*/ 3 h 21"/>
                <a:gd name="T12" fmla="*/ 4 w 26"/>
                <a:gd name="T13" fmla="*/ 3 h 21"/>
                <a:gd name="T14" fmla="*/ 2 w 26"/>
                <a:gd name="T15" fmla="*/ 12 h 21"/>
                <a:gd name="T16" fmla="*/ 9 w 26"/>
                <a:gd name="T17" fmla="*/ 18 h 21"/>
                <a:gd name="T18" fmla="*/ 18 w 26"/>
                <a:gd name="T19" fmla="*/ 21 h 21"/>
                <a:gd name="T20" fmla="*/ 26 w 26"/>
                <a:gd name="T21" fmla="*/ 12 h 21"/>
                <a:gd name="T22" fmla="*/ 25 w 26"/>
                <a:gd name="T23"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1">
                  <a:moveTo>
                    <a:pt x="25" y="6"/>
                  </a:moveTo>
                  <a:cubicBezTo>
                    <a:pt x="25" y="4"/>
                    <a:pt x="24" y="2"/>
                    <a:pt x="22" y="1"/>
                  </a:cubicBezTo>
                  <a:cubicBezTo>
                    <a:pt x="21" y="0"/>
                    <a:pt x="20" y="0"/>
                    <a:pt x="19" y="0"/>
                  </a:cubicBezTo>
                  <a:cubicBezTo>
                    <a:pt x="16" y="0"/>
                    <a:pt x="13" y="1"/>
                    <a:pt x="12" y="3"/>
                  </a:cubicBezTo>
                  <a:cubicBezTo>
                    <a:pt x="11" y="3"/>
                    <a:pt x="11" y="3"/>
                    <a:pt x="10" y="2"/>
                  </a:cubicBezTo>
                  <a:cubicBezTo>
                    <a:pt x="10" y="3"/>
                    <a:pt x="10" y="3"/>
                    <a:pt x="10" y="3"/>
                  </a:cubicBezTo>
                  <a:cubicBezTo>
                    <a:pt x="8" y="2"/>
                    <a:pt x="6" y="2"/>
                    <a:pt x="4" y="3"/>
                  </a:cubicBezTo>
                  <a:cubicBezTo>
                    <a:pt x="1" y="5"/>
                    <a:pt x="0" y="9"/>
                    <a:pt x="2" y="12"/>
                  </a:cubicBezTo>
                  <a:cubicBezTo>
                    <a:pt x="4" y="14"/>
                    <a:pt x="6" y="16"/>
                    <a:pt x="9" y="18"/>
                  </a:cubicBezTo>
                  <a:cubicBezTo>
                    <a:pt x="11" y="20"/>
                    <a:pt x="15" y="21"/>
                    <a:pt x="18" y="21"/>
                  </a:cubicBezTo>
                  <a:cubicBezTo>
                    <a:pt x="23" y="20"/>
                    <a:pt x="26" y="16"/>
                    <a:pt x="26" y="12"/>
                  </a:cubicBezTo>
                  <a:cubicBezTo>
                    <a:pt x="26" y="9"/>
                    <a:pt x="26" y="8"/>
                    <a:pt x="25" y="6"/>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sp>
          <p:nvSpPr>
            <p:cNvPr id="155" name="Freeform 154"/>
            <p:cNvSpPr>
              <a:spLocks noEditPoints="1"/>
            </p:cNvSpPr>
            <p:nvPr/>
          </p:nvSpPr>
          <p:spPr bwMode="auto">
            <a:xfrm>
              <a:off x="4706144" y="1928691"/>
              <a:ext cx="1173163" cy="2352675"/>
            </a:xfrm>
            <a:custGeom>
              <a:avLst/>
              <a:gdLst>
                <a:gd name="T0" fmla="*/ 584 w 632"/>
                <a:gd name="T1" fmla="*/ 704 h 1270"/>
                <a:gd name="T2" fmla="*/ 513 w 632"/>
                <a:gd name="T3" fmla="*/ 585 h 1270"/>
                <a:gd name="T4" fmla="*/ 587 w 632"/>
                <a:gd name="T5" fmla="*/ 689 h 1270"/>
                <a:gd name="T6" fmla="*/ 624 w 632"/>
                <a:gd name="T7" fmla="*/ 605 h 1270"/>
                <a:gd name="T8" fmla="*/ 624 w 632"/>
                <a:gd name="T9" fmla="*/ 461 h 1270"/>
                <a:gd name="T10" fmla="*/ 347 w 632"/>
                <a:gd name="T11" fmla="*/ 97 h 1270"/>
                <a:gd name="T12" fmla="*/ 94 w 632"/>
                <a:gd name="T13" fmla="*/ 8 h 1270"/>
                <a:gd name="T14" fmla="*/ 108 w 632"/>
                <a:gd name="T15" fmla="*/ 38 h 1270"/>
                <a:gd name="T16" fmla="*/ 202 w 632"/>
                <a:gd name="T17" fmla="*/ 116 h 1270"/>
                <a:gd name="T18" fmla="*/ 256 w 632"/>
                <a:gd name="T19" fmla="*/ 174 h 1270"/>
                <a:gd name="T20" fmla="*/ 239 w 632"/>
                <a:gd name="T21" fmla="*/ 169 h 1270"/>
                <a:gd name="T22" fmla="*/ 153 w 632"/>
                <a:gd name="T23" fmla="*/ 168 h 1270"/>
                <a:gd name="T24" fmla="*/ 158 w 632"/>
                <a:gd name="T25" fmla="*/ 260 h 1270"/>
                <a:gd name="T26" fmla="*/ 207 w 632"/>
                <a:gd name="T27" fmla="*/ 272 h 1270"/>
                <a:gd name="T28" fmla="*/ 203 w 632"/>
                <a:gd name="T29" fmla="*/ 215 h 1270"/>
                <a:gd name="T30" fmla="*/ 252 w 632"/>
                <a:gd name="T31" fmla="*/ 224 h 1270"/>
                <a:gd name="T32" fmla="*/ 251 w 632"/>
                <a:gd name="T33" fmla="*/ 255 h 1270"/>
                <a:gd name="T34" fmla="*/ 195 w 632"/>
                <a:gd name="T35" fmla="*/ 279 h 1270"/>
                <a:gd name="T36" fmla="*/ 186 w 632"/>
                <a:gd name="T37" fmla="*/ 295 h 1270"/>
                <a:gd name="T38" fmla="*/ 123 w 632"/>
                <a:gd name="T39" fmla="*/ 345 h 1270"/>
                <a:gd name="T40" fmla="*/ 96 w 632"/>
                <a:gd name="T41" fmla="*/ 405 h 1270"/>
                <a:gd name="T42" fmla="*/ 93 w 632"/>
                <a:gd name="T43" fmla="*/ 460 h 1270"/>
                <a:gd name="T44" fmla="*/ 124 w 632"/>
                <a:gd name="T45" fmla="*/ 491 h 1270"/>
                <a:gd name="T46" fmla="*/ 76 w 632"/>
                <a:gd name="T47" fmla="*/ 572 h 1270"/>
                <a:gd name="T48" fmla="*/ 10 w 632"/>
                <a:gd name="T49" fmla="*/ 707 h 1270"/>
                <a:gd name="T50" fmla="*/ 2 w 632"/>
                <a:gd name="T51" fmla="*/ 744 h 1270"/>
                <a:gd name="T52" fmla="*/ 43 w 632"/>
                <a:gd name="T53" fmla="*/ 821 h 1270"/>
                <a:gd name="T54" fmla="*/ 133 w 632"/>
                <a:gd name="T55" fmla="*/ 870 h 1270"/>
                <a:gd name="T56" fmla="*/ 224 w 632"/>
                <a:gd name="T57" fmla="*/ 847 h 1270"/>
                <a:gd name="T58" fmla="*/ 305 w 632"/>
                <a:gd name="T59" fmla="*/ 891 h 1270"/>
                <a:gd name="T60" fmla="*/ 319 w 632"/>
                <a:gd name="T61" fmla="*/ 1048 h 1270"/>
                <a:gd name="T62" fmla="*/ 286 w 632"/>
                <a:gd name="T63" fmla="*/ 1171 h 1270"/>
                <a:gd name="T64" fmla="*/ 275 w 632"/>
                <a:gd name="T65" fmla="*/ 1263 h 1270"/>
                <a:gd name="T66" fmla="*/ 383 w 632"/>
                <a:gd name="T67" fmla="*/ 1218 h 1270"/>
                <a:gd name="T68" fmla="*/ 500 w 632"/>
                <a:gd name="T69" fmla="*/ 1073 h 1270"/>
                <a:gd name="T70" fmla="*/ 564 w 632"/>
                <a:gd name="T71" fmla="*/ 904 h 1270"/>
                <a:gd name="T72" fmla="*/ 631 w 632"/>
                <a:gd name="T73" fmla="*/ 709 h 1270"/>
                <a:gd name="T74" fmla="*/ 211 w 632"/>
                <a:gd name="T75" fmla="*/ 404 h 1270"/>
                <a:gd name="T76" fmla="*/ 300 w 632"/>
                <a:gd name="T77" fmla="*/ 429 h 1270"/>
                <a:gd name="T78" fmla="*/ 320 w 632"/>
                <a:gd name="T79" fmla="*/ 454 h 1270"/>
                <a:gd name="T80" fmla="*/ 315 w 632"/>
                <a:gd name="T81" fmla="*/ 424 h 1270"/>
                <a:gd name="T82" fmla="*/ 258 w 632"/>
                <a:gd name="T83" fmla="*/ 374 h 1270"/>
                <a:gd name="T84" fmla="*/ 330 w 632"/>
                <a:gd name="T85" fmla="*/ 432 h 1270"/>
                <a:gd name="T86" fmla="*/ 376 w 632"/>
                <a:gd name="T87" fmla="*/ 433 h 1270"/>
                <a:gd name="T88" fmla="*/ 396 w 632"/>
                <a:gd name="T89" fmla="*/ 448 h 1270"/>
                <a:gd name="T90" fmla="*/ 375 w 632"/>
                <a:gd name="T91" fmla="*/ 515 h 1270"/>
                <a:gd name="T92" fmla="*/ 288 w 632"/>
                <a:gd name="T93" fmla="*/ 487 h 1270"/>
                <a:gd name="T94" fmla="*/ 173 w 632"/>
                <a:gd name="T95" fmla="*/ 485 h 1270"/>
                <a:gd name="T96" fmla="*/ 166 w 632"/>
                <a:gd name="T97" fmla="*/ 478 h 1270"/>
                <a:gd name="T98" fmla="*/ 408 w 632"/>
                <a:gd name="T99" fmla="*/ 350 h 1270"/>
                <a:gd name="T100" fmla="*/ 397 w 632"/>
                <a:gd name="T101" fmla="*/ 400 h 1270"/>
                <a:gd name="T102" fmla="*/ 581 w 632"/>
                <a:gd name="T103" fmla="*/ 553 h 1270"/>
                <a:gd name="T104" fmla="*/ 598 w 632"/>
                <a:gd name="T105" fmla="*/ 520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2" h="1270">
                  <a:moveTo>
                    <a:pt x="631" y="709"/>
                  </a:moveTo>
                  <a:cubicBezTo>
                    <a:pt x="632" y="700"/>
                    <a:pt x="627" y="695"/>
                    <a:pt x="618" y="694"/>
                  </a:cubicBezTo>
                  <a:cubicBezTo>
                    <a:pt x="613" y="693"/>
                    <a:pt x="610" y="696"/>
                    <a:pt x="609" y="700"/>
                  </a:cubicBezTo>
                  <a:cubicBezTo>
                    <a:pt x="601" y="705"/>
                    <a:pt x="589" y="715"/>
                    <a:pt x="584" y="704"/>
                  </a:cubicBezTo>
                  <a:cubicBezTo>
                    <a:pt x="581" y="696"/>
                    <a:pt x="578" y="689"/>
                    <a:pt x="572" y="682"/>
                  </a:cubicBezTo>
                  <a:cubicBezTo>
                    <a:pt x="564" y="673"/>
                    <a:pt x="555" y="668"/>
                    <a:pt x="549" y="657"/>
                  </a:cubicBezTo>
                  <a:cubicBezTo>
                    <a:pt x="546" y="651"/>
                    <a:pt x="542" y="645"/>
                    <a:pt x="537" y="639"/>
                  </a:cubicBezTo>
                  <a:cubicBezTo>
                    <a:pt x="536" y="619"/>
                    <a:pt x="527" y="598"/>
                    <a:pt x="513" y="585"/>
                  </a:cubicBezTo>
                  <a:cubicBezTo>
                    <a:pt x="513" y="584"/>
                    <a:pt x="513" y="582"/>
                    <a:pt x="512" y="581"/>
                  </a:cubicBezTo>
                  <a:cubicBezTo>
                    <a:pt x="519" y="590"/>
                    <a:pt x="526" y="598"/>
                    <a:pt x="532" y="607"/>
                  </a:cubicBezTo>
                  <a:cubicBezTo>
                    <a:pt x="540" y="618"/>
                    <a:pt x="546" y="629"/>
                    <a:pt x="556" y="638"/>
                  </a:cubicBezTo>
                  <a:cubicBezTo>
                    <a:pt x="571" y="653"/>
                    <a:pt x="588" y="667"/>
                    <a:pt x="587" y="689"/>
                  </a:cubicBezTo>
                  <a:cubicBezTo>
                    <a:pt x="586" y="692"/>
                    <a:pt x="588" y="696"/>
                    <a:pt x="592" y="697"/>
                  </a:cubicBezTo>
                  <a:cubicBezTo>
                    <a:pt x="593" y="697"/>
                    <a:pt x="594" y="697"/>
                    <a:pt x="594" y="697"/>
                  </a:cubicBezTo>
                  <a:cubicBezTo>
                    <a:pt x="598" y="697"/>
                    <a:pt x="602" y="695"/>
                    <a:pt x="603" y="691"/>
                  </a:cubicBezTo>
                  <a:cubicBezTo>
                    <a:pt x="606" y="661"/>
                    <a:pt x="620" y="634"/>
                    <a:pt x="624" y="605"/>
                  </a:cubicBezTo>
                  <a:cubicBezTo>
                    <a:pt x="626" y="593"/>
                    <a:pt x="625" y="579"/>
                    <a:pt x="625" y="567"/>
                  </a:cubicBezTo>
                  <a:cubicBezTo>
                    <a:pt x="625" y="552"/>
                    <a:pt x="610" y="543"/>
                    <a:pt x="609" y="528"/>
                  </a:cubicBezTo>
                  <a:cubicBezTo>
                    <a:pt x="609" y="524"/>
                    <a:pt x="607" y="522"/>
                    <a:pt x="604" y="520"/>
                  </a:cubicBezTo>
                  <a:cubicBezTo>
                    <a:pt x="626" y="520"/>
                    <a:pt x="624" y="473"/>
                    <a:pt x="624" y="461"/>
                  </a:cubicBezTo>
                  <a:cubicBezTo>
                    <a:pt x="624" y="445"/>
                    <a:pt x="626" y="429"/>
                    <a:pt x="621" y="414"/>
                  </a:cubicBezTo>
                  <a:cubicBezTo>
                    <a:pt x="615" y="398"/>
                    <a:pt x="603" y="384"/>
                    <a:pt x="596" y="368"/>
                  </a:cubicBezTo>
                  <a:cubicBezTo>
                    <a:pt x="579" y="329"/>
                    <a:pt x="561" y="293"/>
                    <a:pt x="535" y="258"/>
                  </a:cubicBezTo>
                  <a:cubicBezTo>
                    <a:pt x="485" y="192"/>
                    <a:pt x="417" y="142"/>
                    <a:pt x="347" y="97"/>
                  </a:cubicBezTo>
                  <a:cubicBezTo>
                    <a:pt x="313" y="76"/>
                    <a:pt x="276" y="57"/>
                    <a:pt x="239" y="44"/>
                  </a:cubicBezTo>
                  <a:cubicBezTo>
                    <a:pt x="196" y="29"/>
                    <a:pt x="156" y="15"/>
                    <a:pt x="111" y="11"/>
                  </a:cubicBezTo>
                  <a:cubicBezTo>
                    <a:pt x="106" y="11"/>
                    <a:pt x="103" y="12"/>
                    <a:pt x="100" y="14"/>
                  </a:cubicBezTo>
                  <a:cubicBezTo>
                    <a:pt x="98" y="12"/>
                    <a:pt x="96" y="10"/>
                    <a:pt x="94" y="8"/>
                  </a:cubicBezTo>
                  <a:cubicBezTo>
                    <a:pt x="88" y="0"/>
                    <a:pt x="74" y="9"/>
                    <a:pt x="81" y="18"/>
                  </a:cubicBezTo>
                  <a:cubicBezTo>
                    <a:pt x="85" y="23"/>
                    <a:pt x="90" y="26"/>
                    <a:pt x="95" y="29"/>
                  </a:cubicBezTo>
                  <a:cubicBezTo>
                    <a:pt x="97" y="34"/>
                    <a:pt x="100" y="37"/>
                    <a:pt x="106" y="37"/>
                  </a:cubicBezTo>
                  <a:cubicBezTo>
                    <a:pt x="107" y="37"/>
                    <a:pt x="107" y="38"/>
                    <a:pt x="108" y="38"/>
                  </a:cubicBezTo>
                  <a:cubicBezTo>
                    <a:pt x="117" y="44"/>
                    <a:pt x="131" y="54"/>
                    <a:pt x="131" y="60"/>
                  </a:cubicBezTo>
                  <a:cubicBezTo>
                    <a:pt x="131" y="79"/>
                    <a:pt x="159" y="84"/>
                    <a:pt x="173" y="91"/>
                  </a:cubicBezTo>
                  <a:cubicBezTo>
                    <a:pt x="178" y="93"/>
                    <a:pt x="201" y="96"/>
                    <a:pt x="199" y="101"/>
                  </a:cubicBezTo>
                  <a:cubicBezTo>
                    <a:pt x="197" y="106"/>
                    <a:pt x="198" y="113"/>
                    <a:pt x="202" y="116"/>
                  </a:cubicBezTo>
                  <a:cubicBezTo>
                    <a:pt x="209" y="122"/>
                    <a:pt x="216" y="123"/>
                    <a:pt x="225" y="124"/>
                  </a:cubicBezTo>
                  <a:cubicBezTo>
                    <a:pt x="232" y="124"/>
                    <a:pt x="238" y="126"/>
                    <a:pt x="244" y="128"/>
                  </a:cubicBezTo>
                  <a:cubicBezTo>
                    <a:pt x="243" y="136"/>
                    <a:pt x="243" y="147"/>
                    <a:pt x="244" y="154"/>
                  </a:cubicBezTo>
                  <a:cubicBezTo>
                    <a:pt x="244" y="164"/>
                    <a:pt x="248" y="168"/>
                    <a:pt x="256" y="174"/>
                  </a:cubicBezTo>
                  <a:cubicBezTo>
                    <a:pt x="254" y="172"/>
                    <a:pt x="264" y="185"/>
                    <a:pt x="257" y="178"/>
                  </a:cubicBezTo>
                  <a:cubicBezTo>
                    <a:pt x="255" y="176"/>
                    <a:pt x="253" y="174"/>
                    <a:pt x="250" y="174"/>
                  </a:cubicBezTo>
                  <a:cubicBezTo>
                    <a:pt x="246" y="173"/>
                    <a:pt x="239" y="173"/>
                    <a:pt x="233" y="172"/>
                  </a:cubicBezTo>
                  <a:cubicBezTo>
                    <a:pt x="235" y="172"/>
                    <a:pt x="237" y="171"/>
                    <a:pt x="239" y="169"/>
                  </a:cubicBezTo>
                  <a:cubicBezTo>
                    <a:pt x="244" y="163"/>
                    <a:pt x="242" y="152"/>
                    <a:pt x="236" y="147"/>
                  </a:cubicBezTo>
                  <a:cubicBezTo>
                    <a:pt x="233" y="145"/>
                    <a:pt x="230" y="146"/>
                    <a:pt x="227" y="147"/>
                  </a:cubicBezTo>
                  <a:cubicBezTo>
                    <a:pt x="214" y="155"/>
                    <a:pt x="196" y="135"/>
                    <a:pt x="183" y="141"/>
                  </a:cubicBezTo>
                  <a:cubicBezTo>
                    <a:pt x="171" y="147"/>
                    <a:pt x="156" y="154"/>
                    <a:pt x="153" y="168"/>
                  </a:cubicBezTo>
                  <a:cubicBezTo>
                    <a:pt x="151" y="175"/>
                    <a:pt x="151" y="182"/>
                    <a:pt x="152" y="189"/>
                  </a:cubicBezTo>
                  <a:cubicBezTo>
                    <a:pt x="153" y="197"/>
                    <a:pt x="153" y="205"/>
                    <a:pt x="147" y="211"/>
                  </a:cubicBezTo>
                  <a:cubicBezTo>
                    <a:pt x="145" y="213"/>
                    <a:pt x="142" y="216"/>
                    <a:pt x="142" y="218"/>
                  </a:cubicBezTo>
                  <a:cubicBezTo>
                    <a:pt x="140" y="230"/>
                    <a:pt x="148" y="253"/>
                    <a:pt x="158" y="260"/>
                  </a:cubicBezTo>
                  <a:cubicBezTo>
                    <a:pt x="163" y="263"/>
                    <a:pt x="169" y="262"/>
                    <a:pt x="171" y="257"/>
                  </a:cubicBezTo>
                  <a:cubicBezTo>
                    <a:pt x="173" y="254"/>
                    <a:pt x="176" y="244"/>
                    <a:pt x="182" y="245"/>
                  </a:cubicBezTo>
                  <a:cubicBezTo>
                    <a:pt x="188" y="246"/>
                    <a:pt x="198" y="257"/>
                    <a:pt x="197" y="264"/>
                  </a:cubicBezTo>
                  <a:cubicBezTo>
                    <a:pt x="197" y="269"/>
                    <a:pt x="202" y="274"/>
                    <a:pt x="207" y="272"/>
                  </a:cubicBezTo>
                  <a:cubicBezTo>
                    <a:pt x="209" y="271"/>
                    <a:pt x="210" y="271"/>
                    <a:pt x="210" y="271"/>
                  </a:cubicBezTo>
                  <a:cubicBezTo>
                    <a:pt x="215" y="272"/>
                    <a:pt x="219" y="269"/>
                    <a:pt x="221" y="265"/>
                  </a:cubicBezTo>
                  <a:cubicBezTo>
                    <a:pt x="222" y="259"/>
                    <a:pt x="226" y="249"/>
                    <a:pt x="223" y="243"/>
                  </a:cubicBezTo>
                  <a:cubicBezTo>
                    <a:pt x="219" y="232"/>
                    <a:pt x="200" y="231"/>
                    <a:pt x="203" y="215"/>
                  </a:cubicBezTo>
                  <a:cubicBezTo>
                    <a:pt x="204" y="210"/>
                    <a:pt x="203" y="207"/>
                    <a:pt x="202" y="202"/>
                  </a:cubicBezTo>
                  <a:cubicBezTo>
                    <a:pt x="202" y="201"/>
                    <a:pt x="196" y="186"/>
                    <a:pt x="197" y="186"/>
                  </a:cubicBezTo>
                  <a:cubicBezTo>
                    <a:pt x="214" y="191"/>
                    <a:pt x="207" y="209"/>
                    <a:pt x="211" y="220"/>
                  </a:cubicBezTo>
                  <a:cubicBezTo>
                    <a:pt x="217" y="234"/>
                    <a:pt x="242" y="233"/>
                    <a:pt x="252" y="224"/>
                  </a:cubicBezTo>
                  <a:cubicBezTo>
                    <a:pt x="253" y="224"/>
                    <a:pt x="264" y="214"/>
                    <a:pt x="265" y="217"/>
                  </a:cubicBezTo>
                  <a:cubicBezTo>
                    <a:pt x="267" y="220"/>
                    <a:pt x="274" y="222"/>
                    <a:pt x="267" y="227"/>
                  </a:cubicBezTo>
                  <a:cubicBezTo>
                    <a:pt x="259" y="232"/>
                    <a:pt x="250" y="238"/>
                    <a:pt x="248" y="247"/>
                  </a:cubicBezTo>
                  <a:cubicBezTo>
                    <a:pt x="246" y="250"/>
                    <a:pt x="248" y="253"/>
                    <a:pt x="251" y="255"/>
                  </a:cubicBezTo>
                  <a:cubicBezTo>
                    <a:pt x="255" y="257"/>
                    <a:pt x="252" y="262"/>
                    <a:pt x="254" y="266"/>
                  </a:cubicBezTo>
                  <a:cubicBezTo>
                    <a:pt x="263" y="280"/>
                    <a:pt x="240" y="281"/>
                    <a:pt x="231" y="280"/>
                  </a:cubicBezTo>
                  <a:cubicBezTo>
                    <a:pt x="225" y="279"/>
                    <a:pt x="220" y="282"/>
                    <a:pt x="215" y="284"/>
                  </a:cubicBezTo>
                  <a:cubicBezTo>
                    <a:pt x="213" y="284"/>
                    <a:pt x="200" y="282"/>
                    <a:pt x="195" y="279"/>
                  </a:cubicBezTo>
                  <a:cubicBezTo>
                    <a:pt x="195" y="277"/>
                    <a:pt x="194" y="275"/>
                    <a:pt x="195" y="272"/>
                  </a:cubicBezTo>
                  <a:cubicBezTo>
                    <a:pt x="195" y="266"/>
                    <a:pt x="187" y="262"/>
                    <a:pt x="183" y="267"/>
                  </a:cubicBezTo>
                  <a:cubicBezTo>
                    <a:pt x="179" y="271"/>
                    <a:pt x="179" y="275"/>
                    <a:pt x="180" y="279"/>
                  </a:cubicBezTo>
                  <a:cubicBezTo>
                    <a:pt x="180" y="286"/>
                    <a:pt x="180" y="293"/>
                    <a:pt x="186" y="295"/>
                  </a:cubicBezTo>
                  <a:cubicBezTo>
                    <a:pt x="189" y="296"/>
                    <a:pt x="192" y="297"/>
                    <a:pt x="195" y="297"/>
                  </a:cubicBezTo>
                  <a:cubicBezTo>
                    <a:pt x="183" y="302"/>
                    <a:pt x="183" y="312"/>
                    <a:pt x="172" y="319"/>
                  </a:cubicBezTo>
                  <a:cubicBezTo>
                    <a:pt x="165" y="325"/>
                    <a:pt x="154" y="320"/>
                    <a:pt x="149" y="330"/>
                  </a:cubicBezTo>
                  <a:cubicBezTo>
                    <a:pt x="145" y="339"/>
                    <a:pt x="130" y="338"/>
                    <a:pt x="123" y="345"/>
                  </a:cubicBezTo>
                  <a:cubicBezTo>
                    <a:pt x="120" y="348"/>
                    <a:pt x="116" y="354"/>
                    <a:pt x="120" y="358"/>
                  </a:cubicBezTo>
                  <a:cubicBezTo>
                    <a:pt x="133" y="367"/>
                    <a:pt x="145" y="372"/>
                    <a:pt x="150" y="387"/>
                  </a:cubicBezTo>
                  <a:cubicBezTo>
                    <a:pt x="156" y="401"/>
                    <a:pt x="108" y="398"/>
                    <a:pt x="104" y="399"/>
                  </a:cubicBezTo>
                  <a:cubicBezTo>
                    <a:pt x="99" y="399"/>
                    <a:pt x="97" y="402"/>
                    <a:pt x="96" y="405"/>
                  </a:cubicBezTo>
                  <a:cubicBezTo>
                    <a:pt x="94" y="404"/>
                    <a:pt x="94" y="404"/>
                    <a:pt x="91" y="404"/>
                  </a:cubicBezTo>
                  <a:cubicBezTo>
                    <a:pt x="89" y="403"/>
                    <a:pt x="88" y="405"/>
                    <a:pt x="87" y="406"/>
                  </a:cubicBezTo>
                  <a:cubicBezTo>
                    <a:pt x="85" y="417"/>
                    <a:pt x="88" y="427"/>
                    <a:pt x="92" y="438"/>
                  </a:cubicBezTo>
                  <a:cubicBezTo>
                    <a:pt x="94" y="446"/>
                    <a:pt x="95" y="452"/>
                    <a:pt x="93" y="460"/>
                  </a:cubicBezTo>
                  <a:cubicBezTo>
                    <a:pt x="92" y="462"/>
                    <a:pt x="93" y="466"/>
                    <a:pt x="94" y="468"/>
                  </a:cubicBezTo>
                  <a:cubicBezTo>
                    <a:pt x="98" y="473"/>
                    <a:pt x="104" y="473"/>
                    <a:pt x="110" y="473"/>
                  </a:cubicBezTo>
                  <a:cubicBezTo>
                    <a:pt x="117" y="473"/>
                    <a:pt x="125" y="485"/>
                    <a:pt x="132" y="487"/>
                  </a:cubicBezTo>
                  <a:cubicBezTo>
                    <a:pt x="130" y="486"/>
                    <a:pt x="127" y="487"/>
                    <a:pt x="124" y="491"/>
                  </a:cubicBezTo>
                  <a:cubicBezTo>
                    <a:pt x="116" y="500"/>
                    <a:pt x="121" y="516"/>
                    <a:pt x="112" y="525"/>
                  </a:cubicBezTo>
                  <a:cubicBezTo>
                    <a:pt x="111" y="523"/>
                    <a:pt x="109" y="522"/>
                    <a:pt x="105" y="521"/>
                  </a:cubicBezTo>
                  <a:cubicBezTo>
                    <a:pt x="101" y="520"/>
                    <a:pt x="98" y="522"/>
                    <a:pt x="96" y="526"/>
                  </a:cubicBezTo>
                  <a:cubicBezTo>
                    <a:pt x="87" y="541"/>
                    <a:pt x="90" y="558"/>
                    <a:pt x="76" y="572"/>
                  </a:cubicBezTo>
                  <a:cubicBezTo>
                    <a:pt x="70" y="579"/>
                    <a:pt x="62" y="586"/>
                    <a:pt x="56" y="593"/>
                  </a:cubicBezTo>
                  <a:cubicBezTo>
                    <a:pt x="49" y="601"/>
                    <a:pt x="41" y="607"/>
                    <a:pt x="34" y="614"/>
                  </a:cubicBezTo>
                  <a:cubicBezTo>
                    <a:pt x="23" y="626"/>
                    <a:pt x="22" y="646"/>
                    <a:pt x="14" y="659"/>
                  </a:cubicBezTo>
                  <a:cubicBezTo>
                    <a:pt x="5" y="673"/>
                    <a:pt x="23" y="695"/>
                    <a:pt x="10" y="707"/>
                  </a:cubicBezTo>
                  <a:cubicBezTo>
                    <a:pt x="9" y="707"/>
                    <a:pt x="9" y="707"/>
                    <a:pt x="8" y="708"/>
                  </a:cubicBezTo>
                  <a:cubicBezTo>
                    <a:pt x="7" y="709"/>
                    <a:pt x="6" y="709"/>
                    <a:pt x="6" y="710"/>
                  </a:cubicBezTo>
                  <a:cubicBezTo>
                    <a:pt x="0" y="714"/>
                    <a:pt x="2" y="720"/>
                    <a:pt x="6" y="723"/>
                  </a:cubicBezTo>
                  <a:cubicBezTo>
                    <a:pt x="3" y="730"/>
                    <a:pt x="2" y="736"/>
                    <a:pt x="2" y="744"/>
                  </a:cubicBezTo>
                  <a:cubicBezTo>
                    <a:pt x="1" y="747"/>
                    <a:pt x="2" y="749"/>
                    <a:pt x="4" y="750"/>
                  </a:cubicBezTo>
                  <a:cubicBezTo>
                    <a:pt x="4" y="764"/>
                    <a:pt x="8" y="777"/>
                    <a:pt x="21" y="787"/>
                  </a:cubicBezTo>
                  <a:cubicBezTo>
                    <a:pt x="28" y="792"/>
                    <a:pt x="34" y="795"/>
                    <a:pt x="36" y="805"/>
                  </a:cubicBezTo>
                  <a:cubicBezTo>
                    <a:pt x="37" y="811"/>
                    <a:pt x="39" y="816"/>
                    <a:pt x="43" y="821"/>
                  </a:cubicBezTo>
                  <a:cubicBezTo>
                    <a:pt x="49" y="830"/>
                    <a:pt x="65" y="845"/>
                    <a:pt x="75" y="849"/>
                  </a:cubicBezTo>
                  <a:cubicBezTo>
                    <a:pt x="82" y="852"/>
                    <a:pt x="89" y="852"/>
                    <a:pt x="95" y="856"/>
                  </a:cubicBezTo>
                  <a:cubicBezTo>
                    <a:pt x="102" y="860"/>
                    <a:pt x="110" y="864"/>
                    <a:pt x="117" y="866"/>
                  </a:cubicBezTo>
                  <a:cubicBezTo>
                    <a:pt x="126" y="869"/>
                    <a:pt x="125" y="872"/>
                    <a:pt x="133" y="870"/>
                  </a:cubicBezTo>
                  <a:cubicBezTo>
                    <a:pt x="142" y="869"/>
                    <a:pt x="151" y="866"/>
                    <a:pt x="161" y="865"/>
                  </a:cubicBezTo>
                  <a:cubicBezTo>
                    <a:pt x="169" y="864"/>
                    <a:pt x="191" y="869"/>
                    <a:pt x="198" y="862"/>
                  </a:cubicBezTo>
                  <a:cubicBezTo>
                    <a:pt x="205" y="855"/>
                    <a:pt x="212" y="851"/>
                    <a:pt x="220" y="847"/>
                  </a:cubicBezTo>
                  <a:cubicBezTo>
                    <a:pt x="221" y="847"/>
                    <a:pt x="223" y="847"/>
                    <a:pt x="224" y="847"/>
                  </a:cubicBezTo>
                  <a:cubicBezTo>
                    <a:pt x="232" y="847"/>
                    <a:pt x="248" y="828"/>
                    <a:pt x="256" y="838"/>
                  </a:cubicBezTo>
                  <a:cubicBezTo>
                    <a:pt x="261" y="844"/>
                    <a:pt x="268" y="843"/>
                    <a:pt x="270" y="850"/>
                  </a:cubicBezTo>
                  <a:cubicBezTo>
                    <a:pt x="276" y="868"/>
                    <a:pt x="287" y="872"/>
                    <a:pt x="306" y="867"/>
                  </a:cubicBezTo>
                  <a:cubicBezTo>
                    <a:pt x="322" y="864"/>
                    <a:pt x="307" y="883"/>
                    <a:pt x="305" y="891"/>
                  </a:cubicBezTo>
                  <a:cubicBezTo>
                    <a:pt x="301" y="903"/>
                    <a:pt x="300" y="916"/>
                    <a:pt x="299" y="928"/>
                  </a:cubicBezTo>
                  <a:cubicBezTo>
                    <a:pt x="297" y="939"/>
                    <a:pt x="304" y="951"/>
                    <a:pt x="309" y="960"/>
                  </a:cubicBezTo>
                  <a:cubicBezTo>
                    <a:pt x="316" y="972"/>
                    <a:pt x="319" y="984"/>
                    <a:pt x="324" y="996"/>
                  </a:cubicBezTo>
                  <a:cubicBezTo>
                    <a:pt x="330" y="1008"/>
                    <a:pt x="321" y="1035"/>
                    <a:pt x="319" y="1048"/>
                  </a:cubicBezTo>
                  <a:cubicBezTo>
                    <a:pt x="318" y="1057"/>
                    <a:pt x="316" y="1066"/>
                    <a:pt x="311" y="1074"/>
                  </a:cubicBezTo>
                  <a:cubicBezTo>
                    <a:pt x="306" y="1081"/>
                    <a:pt x="299" y="1085"/>
                    <a:pt x="295" y="1092"/>
                  </a:cubicBezTo>
                  <a:cubicBezTo>
                    <a:pt x="289" y="1102"/>
                    <a:pt x="289" y="1112"/>
                    <a:pt x="290" y="1124"/>
                  </a:cubicBezTo>
                  <a:cubicBezTo>
                    <a:pt x="292" y="1139"/>
                    <a:pt x="292" y="1157"/>
                    <a:pt x="286" y="1171"/>
                  </a:cubicBezTo>
                  <a:cubicBezTo>
                    <a:pt x="283" y="1179"/>
                    <a:pt x="281" y="1187"/>
                    <a:pt x="282" y="1196"/>
                  </a:cubicBezTo>
                  <a:cubicBezTo>
                    <a:pt x="282" y="1197"/>
                    <a:pt x="284" y="1199"/>
                    <a:pt x="285" y="1201"/>
                  </a:cubicBezTo>
                  <a:cubicBezTo>
                    <a:pt x="283" y="1204"/>
                    <a:pt x="282" y="1208"/>
                    <a:pt x="281" y="1212"/>
                  </a:cubicBezTo>
                  <a:cubicBezTo>
                    <a:pt x="277" y="1227"/>
                    <a:pt x="274" y="1247"/>
                    <a:pt x="275" y="1263"/>
                  </a:cubicBezTo>
                  <a:cubicBezTo>
                    <a:pt x="275" y="1266"/>
                    <a:pt x="279" y="1270"/>
                    <a:pt x="283" y="1269"/>
                  </a:cubicBezTo>
                  <a:cubicBezTo>
                    <a:pt x="308" y="1264"/>
                    <a:pt x="328" y="1254"/>
                    <a:pt x="345" y="1235"/>
                  </a:cubicBezTo>
                  <a:cubicBezTo>
                    <a:pt x="352" y="1228"/>
                    <a:pt x="359" y="1221"/>
                    <a:pt x="370" y="1219"/>
                  </a:cubicBezTo>
                  <a:cubicBezTo>
                    <a:pt x="374" y="1219"/>
                    <a:pt x="379" y="1219"/>
                    <a:pt x="383" y="1218"/>
                  </a:cubicBezTo>
                  <a:cubicBezTo>
                    <a:pt x="398" y="1212"/>
                    <a:pt x="406" y="1198"/>
                    <a:pt x="415" y="1186"/>
                  </a:cubicBezTo>
                  <a:cubicBezTo>
                    <a:pt x="423" y="1175"/>
                    <a:pt x="429" y="1163"/>
                    <a:pt x="435" y="1150"/>
                  </a:cubicBezTo>
                  <a:cubicBezTo>
                    <a:pt x="442" y="1133"/>
                    <a:pt x="454" y="1123"/>
                    <a:pt x="468" y="1110"/>
                  </a:cubicBezTo>
                  <a:cubicBezTo>
                    <a:pt x="480" y="1099"/>
                    <a:pt x="489" y="1085"/>
                    <a:pt x="500" y="1073"/>
                  </a:cubicBezTo>
                  <a:cubicBezTo>
                    <a:pt x="508" y="1065"/>
                    <a:pt x="517" y="1058"/>
                    <a:pt x="520" y="1048"/>
                  </a:cubicBezTo>
                  <a:cubicBezTo>
                    <a:pt x="530" y="1017"/>
                    <a:pt x="541" y="984"/>
                    <a:pt x="545" y="952"/>
                  </a:cubicBezTo>
                  <a:cubicBezTo>
                    <a:pt x="546" y="945"/>
                    <a:pt x="547" y="937"/>
                    <a:pt x="548" y="929"/>
                  </a:cubicBezTo>
                  <a:cubicBezTo>
                    <a:pt x="549" y="920"/>
                    <a:pt x="560" y="912"/>
                    <a:pt x="564" y="904"/>
                  </a:cubicBezTo>
                  <a:cubicBezTo>
                    <a:pt x="573" y="888"/>
                    <a:pt x="580" y="872"/>
                    <a:pt x="587" y="855"/>
                  </a:cubicBezTo>
                  <a:cubicBezTo>
                    <a:pt x="594" y="838"/>
                    <a:pt x="602" y="821"/>
                    <a:pt x="608" y="804"/>
                  </a:cubicBezTo>
                  <a:cubicBezTo>
                    <a:pt x="614" y="786"/>
                    <a:pt x="618" y="768"/>
                    <a:pt x="626" y="751"/>
                  </a:cubicBezTo>
                  <a:cubicBezTo>
                    <a:pt x="631" y="739"/>
                    <a:pt x="630" y="721"/>
                    <a:pt x="631" y="709"/>
                  </a:cubicBezTo>
                  <a:close/>
                  <a:moveTo>
                    <a:pt x="177" y="461"/>
                  </a:moveTo>
                  <a:cubicBezTo>
                    <a:pt x="174" y="447"/>
                    <a:pt x="174" y="436"/>
                    <a:pt x="186" y="426"/>
                  </a:cubicBezTo>
                  <a:cubicBezTo>
                    <a:pt x="194" y="419"/>
                    <a:pt x="207" y="417"/>
                    <a:pt x="211" y="407"/>
                  </a:cubicBezTo>
                  <a:cubicBezTo>
                    <a:pt x="211" y="406"/>
                    <a:pt x="211" y="405"/>
                    <a:pt x="211" y="404"/>
                  </a:cubicBezTo>
                  <a:cubicBezTo>
                    <a:pt x="217" y="399"/>
                    <a:pt x="227" y="396"/>
                    <a:pt x="235" y="397"/>
                  </a:cubicBezTo>
                  <a:cubicBezTo>
                    <a:pt x="240" y="398"/>
                    <a:pt x="243" y="396"/>
                    <a:pt x="246" y="394"/>
                  </a:cubicBezTo>
                  <a:cubicBezTo>
                    <a:pt x="252" y="402"/>
                    <a:pt x="257" y="411"/>
                    <a:pt x="269" y="414"/>
                  </a:cubicBezTo>
                  <a:cubicBezTo>
                    <a:pt x="281" y="417"/>
                    <a:pt x="292" y="417"/>
                    <a:pt x="300" y="429"/>
                  </a:cubicBezTo>
                  <a:cubicBezTo>
                    <a:pt x="304" y="434"/>
                    <a:pt x="307" y="439"/>
                    <a:pt x="311" y="444"/>
                  </a:cubicBezTo>
                  <a:cubicBezTo>
                    <a:pt x="316" y="449"/>
                    <a:pt x="315" y="449"/>
                    <a:pt x="315" y="447"/>
                  </a:cubicBezTo>
                  <a:cubicBezTo>
                    <a:pt x="315" y="447"/>
                    <a:pt x="315" y="447"/>
                    <a:pt x="315" y="447"/>
                  </a:cubicBezTo>
                  <a:cubicBezTo>
                    <a:pt x="314" y="450"/>
                    <a:pt x="316" y="454"/>
                    <a:pt x="320" y="454"/>
                  </a:cubicBezTo>
                  <a:cubicBezTo>
                    <a:pt x="323" y="453"/>
                    <a:pt x="325" y="453"/>
                    <a:pt x="326" y="451"/>
                  </a:cubicBezTo>
                  <a:cubicBezTo>
                    <a:pt x="327" y="450"/>
                    <a:pt x="328" y="447"/>
                    <a:pt x="327" y="446"/>
                  </a:cubicBezTo>
                  <a:cubicBezTo>
                    <a:pt x="323" y="439"/>
                    <a:pt x="320" y="431"/>
                    <a:pt x="315" y="424"/>
                  </a:cubicBezTo>
                  <a:cubicBezTo>
                    <a:pt x="315" y="424"/>
                    <a:pt x="315" y="424"/>
                    <a:pt x="315" y="424"/>
                  </a:cubicBezTo>
                  <a:cubicBezTo>
                    <a:pt x="311" y="417"/>
                    <a:pt x="306" y="411"/>
                    <a:pt x="300" y="406"/>
                  </a:cubicBezTo>
                  <a:cubicBezTo>
                    <a:pt x="296" y="402"/>
                    <a:pt x="289" y="403"/>
                    <a:pt x="284" y="402"/>
                  </a:cubicBezTo>
                  <a:cubicBezTo>
                    <a:pt x="282" y="400"/>
                    <a:pt x="279" y="397"/>
                    <a:pt x="277" y="395"/>
                  </a:cubicBezTo>
                  <a:cubicBezTo>
                    <a:pt x="269" y="388"/>
                    <a:pt x="262" y="384"/>
                    <a:pt x="258" y="374"/>
                  </a:cubicBezTo>
                  <a:cubicBezTo>
                    <a:pt x="257" y="373"/>
                    <a:pt x="257" y="373"/>
                    <a:pt x="257" y="373"/>
                  </a:cubicBezTo>
                  <a:cubicBezTo>
                    <a:pt x="267" y="371"/>
                    <a:pt x="281" y="377"/>
                    <a:pt x="287" y="383"/>
                  </a:cubicBezTo>
                  <a:cubicBezTo>
                    <a:pt x="298" y="394"/>
                    <a:pt x="312" y="399"/>
                    <a:pt x="318" y="414"/>
                  </a:cubicBezTo>
                  <a:cubicBezTo>
                    <a:pt x="320" y="419"/>
                    <a:pt x="323" y="430"/>
                    <a:pt x="330" y="432"/>
                  </a:cubicBezTo>
                  <a:cubicBezTo>
                    <a:pt x="333" y="433"/>
                    <a:pt x="343" y="435"/>
                    <a:pt x="344" y="437"/>
                  </a:cubicBezTo>
                  <a:cubicBezTo>
                    <a:pt x="349" y="441"/>
                    <a:pt x="351" y="448"/>
                    <a:pt x="356" y="453"/>
                  </a:cubicBezTo>
                  <a:cubicBezTo>
                    <a:pt x="364" y="459"/>
                    <a:pt x="381" y="462"/>
                    <a:pt x="384" y="449"/>
                  </a:cubicBezTo>
                  <a:cubicBezTo>
                    <a:pt x="385" y="442"/>
                    <a:pt x="380" y="438"/>
                    <a:pt x="376" y="433"/>
                  </a:cubicBezTo>
                  <a:cubicBezTo>
                    <a:pt x="375" y="432"/>
                    <a:pt x="365" y="423"/>
                    <a:pt x="368" y="421"/>
                  </a:cubicBezTo>
                  <a:cubicBezTo>
                    <a:pt x="373" y="420"/>
                    <a:pt x="379" y="417"/>
                    <a:pt x="385" y="416"/>
                  </a:cubicBezTo>
                  <a:cubicBezTo>
                    <a:pt x="385" y="418"/>
                    <a:pt x="385" y="419"/>
                    <a:pt x="385" y="420"/>
                  </a:cubicBezTo>
                  <a:cubicBezTo>
                    <a:pt x="388" y="429"/>
                    <a:pt x="383" y="444"/>
                    <a:pt x="396" y="448"/>
                  </a:cubicBezTo>
                  <a:cubicBezTo>
                    <a:pt x="412" y="453"/>
                    <a:pt x="428" y="452"/>
                    <a:pt x="445" y="451"/>
                  </a:cubicBezTo>
                  <a:cubicBezTo>
                    <a:pt x="473" y="449"/>
                    <a:pt x="462" y="472"/>
                    <a:pt x="468" y="488"/>
                  </a:cubicBezTo>
                  <a:cubicBezTo>
                    <a:pt x="476" y="515"/>
                    <a:pt x="433" y="500"/>
                    <a:pt x="418" y="505"/>
                  </a:cubicBezTo>
                  <a:cubicBezTo>
                    <a:pt x="406" y="508"/>
                    <a:pt x="384" y="502"/>
                    <a:pt x="375" y="515"/>
                  </a:cubicBezTo>
                  <a:cubicBezTo>
                    <a:pt x="371" y="520"/>
                    <a:pt x="372" y="527"/>
                    <a:pt x="364" y="526"/>
                  </a:cubicBezTo>
                  <a:cubicBezTo>
                    <a:pt x="353" y="523"/>
                    <a:pt x="340" y="515"/>
                    <a:pt x="330" y="509"/>
                  </a:cubicBezTo>
                  <a:cubicBezTo>
                    <a:pt x="320" y="503"/>
                    <a:pt x="311" y="495"/>
                    <a:pt x="299" y="494"/>
                  </a:cubicBezTo>
                  <a:cubicBezTo>
                    <a:pt x="293" y="493"/>
                    <a:pt x="293" y="491"/>
                    <a:pt x="288" y="487"/>
                  </a:cubicBezTo>
                  <a:cubicBezTo>
                    <a:pt x="282" y="482"/>
                    <a:pt x="281" y="491"/>
                    <a:pt x="285" y="480"/>
                  </a:cubicBezTo>
                  <a:cubicBezTo>
                    <a:pt x="296" y="447"/>
                    <a:pt x="237" y="468"/>
                    <a:pt x="226" y="471"/>
                  </a:cubicBezTo>
                  <a:cubicBezTo>
                    <a:pt x="216" y="474"/>
                    <a:pt x="207" y="474"/>
                    <a:pt x="197" y="476"/>
                  </a:cubicBezTo>
                  <a:cubicBezTo>
                    <a:pt x="188" y="477"/>
                    <a:pt x="181" y="482"/>
                    <a:pt x="173" y="485"/>
                  </a:cubicBezTo>
                  <a:cubicBezTo>
                    <a:pt x="163" y="488"/>
                    <a:pt x="152" y="487"/>
                    <a:pt x="144" y="492"/>
                  </a:cubicBezTo>
                  <a:cubicBezTo>
                    <a:pt x="141" y="490"/>
                    <a:pt x="137" y="488"/>
                    <a:pt x="134" y="487"/>
                  </a:cubicBezTo>
                  <a:cubicBezTo>
                    <a:pt x="135" y="487"/>
                    <a:pt x="136" y="487"/>
                    <a:pt x="137" y="487"/>
                  </a:cubicBezTo>
                  <a:cubicBezTo>
                    <a:pt x="147" y="483"/>
                    <a:pt x="157" y="481"/>
                    <a:pt x="166" y="478"/>
                  </a:cubicBezTo>
                  <a:cubicBezTo>
                    <a:pt x="172" y="475"/>
                    <a:pt x="178" y="468"/>
                    <a:pt x="177" y="461"/>
                  </a:cubicBezTo>
                  <a:close/>
                  <a:moveTo>
                    <a:pt x="385" y="350"/>
                  </a:moveTo>
                  <a:cubicBezTo>
                    <a:pt x="389" y="356"/>
                    <a:pt x="393" y="361"/>
                    <a:pt x="401" y="358"/>
                  </a:cubicBezTo>
                  <a:cubicBezTo>
                    <a:pt x="406" y="357"/>
                    <a:pt x="408" y="353"/>
                    <a:pt x="408" y="350"/>
                  </a:cubicBezTo>
                  <a:cubicBezTo>
                    <a:pt x="410" y="354"/>
                    <a:pt x="412" y="357"/>
                    <a:pt x="418" y="360"/>
                  </a:cubicBezTo>
                  <a:cubicBezTo>
                    <a:pt x="428" y="365"/>
                    <a:pt x="436" y="365"/>
                    <a:pt x="443" y="376"/>
                  </a:cubicBezTo>
                  <a:cubicBezTo>
                    <a:pt x="448" y="384"/>
                    <a:pt x="452" y="391"/>
                    <a:pt x="439" y="393"/>
                  </a:cubicBezTo>
                  <a:cubicBezTo>
                    <a:pt x="425" y="396"/>
                    <a:pt x="410" y="397"/>
                    <a:pt x="397" y="400"/>
                  </a:cubicBezTo>
                  <a:cubicBezTo>
                    <a:pt x="396" y="400"/>
                    <a:pt x="396" y="400"/>
                    <a:pt x="396" y="400"/>
                  </a:cubicBezTo>
                  <a:cubicBezTo>
                    <a:pt x="388" y="390"/>
                    <a:pt x="386" y="383"/>
                    <a:pt x="387" y="369"/>
                  </a:cubicBezTo>
                  <a:cubicBezTo>
                    <a:pt x="388" y="363"/>
                    <a:pt x="385" y="356"/>
                    <a:pt x="385" y="350"/>
                  </a:cubicBezTo>
                  <a:close/>
                  <a:moveTo>
                    <a:pt x="581" y="553"/>
                  </a:moveTo>
                  <a:cubicBezTo>
                    <a:pt x="572" y="541"/>
                    <a:pt x="566" y="525"/>
                    <a:pt x="561" y="510"/>
                  </a:cubicBezTo>
                  <a:cubicBezTo>
                    <a:pt x="564" y="511"/>
                    <a:pt x="567" y="512"/>
                    <a:pt x="571" y="513"/>
                  </a:cubicBezTo>
                  <a:cubicBezTo>
                    <a:pt x="576" y="514"/>
                    <a:pt x="582" y="513"/>
                    <a:pt x="587" y="515"/>
                  </a:cubicBezTo>
                  <a:cubicBezTo>
                    <a:pt x="592" y="516"/>
                    <a:pt x="595" y="518"/>
                    <a:pt x="598" y="520"/>
                  </a:cubicBezTo>
                  <a:cubicBezTo>
                    <a:pt x="595" y="520"/>
                    <a:pt x="591" y="522"/>
                    <a:pt x="589" y="525"/>
                  </a:cubicBezTo>
                  <a:cubicBezTo>
                    <a:pt x="586" y="531"/>
                    <a:pt x="584" y="537"/>
                    <a:pt x="582" y="544"/>
                  </a:cubicBezTo>
                  <a:cubicBezTo>
                    <a:pt x="581" y="547"/>
                    <a:pt x="581" y="550"/>
                    <a:pt x="581" y="553"/>
                  </a:cubicBezTo>
                  <a:close/>
                </a:path>
              </a:pathLst>
            </a:custGeom>
            <a:grpFill/>
            <a:ln w="19050" cmpd="sng">
              <a:solidFill>
                <a:schemeClr val="accent2">
                  <a:lumMod val="40000"/>
                  <a:lumOff val="60000"/>
                </a:schemeClr>
              </a:solidFill>
            </a:ln>
            <a:extLst/>
          </p:spPr>
          <p:txBody>
            <a:bodyPr vert="horz" wrap="square" lIns="91440" tIns="45720" rIns="91440" bIns="45720" numCol="1" anchor="t" anchorCtr="0" compatLnSpc="1">
              <a:prstTxWarp prst="textNoShape">
                <a:avLst/>
              </a:prstTxWarp>
            </a:bodyPr>
            <a:lstStyle/>
            <a:p>
              <a:endParaRPr lang="en-US" kern="1200" dirty="0"/>
            </a:p>
          </p:txBody>
        </p:sp>
      </p:grpSp>
      <p:pic>
        <p:nvPicPr>
          <p:cNvPr id="33" name="Picture 32" descr="image of a sunset on a computer screen" title="computer monito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31" y="704480"/>
            <a:ext cx="6733561" cy="4124306"/>
          </a:xfrm>
          <a:prstGeom prst="rect">
            <a:avLst/>
          </a:prstGeom>
        </p:spPr>
      </p:pic>
      <p:sp>
        <p:nvSpPr>
          <p:cNvPr id="3" name="Title 2"/>
          <p:cNvSpPr>
            <a:spLocks noGrp="1"/>
          </p:cNvSpPr>
          <p:nvPr>
            <p:ph type="title" idx="4294967295"/>
          </p:nvPr>
        </p:nvSpPr>
        <p:spPr>
          <a:xfrm>
            <a:off x="222130" y="130175"/>
            <a:ext cx="5873869" cy="357188"/>
          </a:xfrm>
        </p:spPr>
        <p:txBody>
          <a:bodyPr>
            <a:noAutofit/>
          </a:bodyPr>
          <a:lstStyle/>
          <a:p>
            <a:r>
              <a:rPr lang="en-US" sz="2400" dirty="0">
                <a:solidFill>
                  <a:schemeClr val="bg2">
                    <a:lumMod val="25000"/>
                  </a:schemeClr>
                </a:solidFill>
              </a:rPr>
              <a:t>Youth Realities</a:t>
            </a:r>
            <a:endParaRPr lang="en-US" sz="2400"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p:nvPr/>
        </p:nvSpPr>
        <p:spPr>
          <a:xfrm>
            <a:off x="1313804" y="1257269"/>
            <a:ext cx="4553596" cy="29057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mobile.mp4">
            <a:hlinkClick r:id="" action="ppaction://media"/>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6"/>
          <a:stretch>
            <a:fillRect/>
          </a:stretch>
        </p:blipFill>
        <p:spPr>
          <a:xfrm>
            <a:off x="1325563" y="1444625"/>
            <a:ext cx="4541837" cy="2546350"/>
          </a:xfrm>
        </p:spPr>
      </p:pic>
    </p:spTree>
    <p:extLst>
      <p:ext uri="{BB962C8B-B14F-4D97-AF65-F5344CB8AC3E}">
        <p14:creationId xmlns:p14="http://schemas.microsoft.com/office/powerpoint/2010/main" val="1966547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8239008" cy="356085"/>
          </a:xfrm>
        </p:spPr>
        <p:txBody>
          <a:bodyPr>
            <a:noAutofit/>
          </a:bodyPr>
          <a:lstStyle/>
          <a:p>
            <a:r>
              <a:rPr lang="en-US" sz="2400" dirty="0">
                <a:solidFill>
                  <a:schemeClr val="bg2">
                    <a:lumMod val="25000"/>
                  </a:schemeClr>
                </a:solidFill>
              </a:rPr>
              <a:t>Students will learn to…</a:t>
            </a:r>
          </a:p>
        </p:txBody>
      </p:sp>
      <p:sp>
        <p:nvSpPr>
          <p:cNvPr id="759" name="Shape 759"/>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spc="0"/>
            </a:pPr>
            <a:fld id="{86CB4B4D-7CA3-9044-876B-883B54F8677D}" type="slidenum">
              <a:rPr sz="1400" spc="36"/>
              <a:pPr lvl="0">
                <a:defRPr sz="1800" spc="0"/>
              </a:pPr>
              <a:t>11</a:t>
            </a:fld>
            <a:endParaRPr sz="1400" spc="36" dirty="0"/>
          </a:p>
        </p:txBody>
      </p:sp>
      <p:grpSp>
        <p:nvGrpSpPr>
          <p:cNvPr id="14" name="Group 13"/>
          <p:cNvGrpSpPr/>
          <p:nvPr/>
        </p:nvGrpSpPr>
        <p:grpSpPr>
          <a:xfrm>
            <a:off x="5469471" y="782062"/>
            <a:ext cx="1857010" cy="4366407"/>
            <a:chOff x="5469471" y="782062"/>
            <a:chExt cx="1857010" cy="4366407"/>
          </a:xfrm>
        </p:grpSpPr>
        <p:sp>
          <p:nvSpPr>
            <p:cNvPr id="763" name="Shape 763"/>
            <p:cNvSpPr/>
            <p:nvPr/>
          </p:nvSpPr>
          <p:spPr>
            <a:xfrm>
              <a:off x="5469471" y="782062"/>
              <a:ext cx="1857010" cy="4366407"/>
            </a:xfrm>
            <a:prstGeom prst="rect">
              <a:avLst/>
            </a:prstGeom>
            <a:solidFill>
              <a:srgbClr val="31B6FD"/>
            </a:solidFill>
            <a:ln w="12700">
              <a:miter lim="400000"/>
            </a:ln>
          </p:spPr>
          <p:txBody>
            <a:bodyPr lIns="0" tIns="0" rIns="0" bIns="0" anchor="ctr"/>
            <a:lstStyle/>
            <a:p>
              <a:pPr lvl="0" algn="ctr">
                <a:defRPr sz="3200">
                  <a:solidFill>
                    <a:srgbClr val="FFFFFF"/>
                  </a:solidFill>
                </a:defRPr>
              </a:pPr>
              <a:endParaRPr dirty="0"/>
            </a:p>
          </p:txBody>
        </p:sp>
        <p:sp>
          <p:nvSpPr>
            <p:cNvPr id="782" name="Shape 782"/>
            <p:cNvSpPr/>
            <p:nvPr/>
          </p:nvSpPr>
          <p:spPr>
            <a:xfrm>
              <a:off x="5479074" y="2985853"/>
              <a:ext cx="1837804" cy="5950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ctr"/>
              <a:r>
                <a:rPr lang="en-US" sz="1600" dirty="0">
                  <a:solidFill>
                    <a:srgbClr val="02202E"/>
                  </a:solidFill>
                  <a:latin typeface="Arial"/>
                  <a:cs typeface="Arial"/>
                </a:rPr>
                <a:t>Be safe physically and emotionally</a:t>
              </a:r>
            </a:p>
          </p:txBody>
        </p:sp>
        <p:sp>
          <p:nvSpPr>
            <p:cNvPr id="31" name="Shape 783"/>
            <p:cNvSpPr/>
            <p:nvPr/>
          </p:nvSpPr>
          <p:spPr>
            <a:xfrm>
              <a:off x="6186494" y="251314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2" name="Group 11"/>
          <p:cNvGrpSpPr/>
          <p:nvPr/>
        </p:nvGrpSpPr>
        <p:grpSpPr>
          <a:xfrm>
            <a:off x="1774656" y="779661"/>
            <a:ext cx="1857010" cy="4366407"/>
            <a:chOff x="1774656" y="779661"/>
            <a:chExt cx="1857010" cy="4366407"/>
          </a:xfrm>
        </p:grpSpPr>
        <p:sp>
          <p:nvSpPr>
            <p:cNvPr id="761" name="Shape 761"/>
            <p:cNvSpPr/>
            <p:nvPr/>
          </p:nvSpPr>
          <p:spPr>
            <a:xfrm>
              <a:off x="1774656" y="779661"/>
              <a:ext cx="1857010" cy="4366407"/>
            </a:xfrm>
            <a:prstGeom prst="rect">
              <a:avLst/>
            </a:prstGeom>
            <a:solidFill>
              <a:srgbClr val="039EF9"/>
            </a:solidFill>
            <a:ln w="12700">
              <a:miter lim="400000"/>
            </a:ln>
          </p:spPr>
          <p:txBody>
            <a:bodyPr lIns="0" tIns="0" rIns="0" bIns="0" anchor="ctr"/>
            <a:lstStyle/>
            <a:p>
              <a:pPr lvl="0">
                <a:defRPr sz="3200">
                  <a:solidFill>
                    <a:srgbClr val="FFFFFF"/>
                  </a:solidFill>
                </a:defRPr>
              </a:pPr>
              <a:endParaRPr dirty="0"/>
            </a:p>
          </p:txBody>
        </p:sp>
        <p:sp>
          <p:nvSpPr>
            <p:cNvPr id="772" name="Shape 772"/>
            <p:cNvSpPr/>
            <p:nvPr/>
          </p:nvSpPr>
          <p:spPr>
            <a:xfrm>
              <a:off x="1874677" y="2981961"/>
              <a:ext cx="1653811" cy="8412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ctr"/>
              <a:r>
                <a:rPr lang="en-US" sz="1600" dirty="0">
                  <a:solidFill>
                    <a:srgbClr val="02202E"/>
                  </a:solidFill>
                  <a:latin typeface="Arial"/>
                  <a:cs typeface="Arial"/>
                </a:rPr>
                <a:t>Think critically and make </a:t>
              </a:r>
              <a:r>
                <a:rPr lang="en-US" sz="1600" dirty="0" smtClean="0">
                  <a:solidFill>
                    <a:srgbClr val="02202E"/>
                  </a:solidFill>
                  <a:latin typeface="Arial"/>
                  <a:cs typeface="Arial"/>
                </a:rPr>
                <a:t>healthy </a:t>
              </a:r>
              <a:r>
                <a:rPr lang="en-US" sz="1600" dirty="0">
                  <a:solidFill>
                    <a:srgbClr val="02202E"/>
                  </a:solidFill>
                  <a:latin typeface="Arial"/>
                  <a:cs typeface="Arial"/>
                </a:rPr>
                <a:t>choices</a:t>
              </a:r>
            </a:p>
          </p:txBody>
        </p:sp>
        <p:sp>
          <p:nvSpPr>
            <p:cNvPr id="34" name="Shape 773"/>
            <p:cNvSpPr/>
            <p:nvPr/>
          </p:nvSpPr>
          <p:spPr>
            <a:xfrm>
              <a:off x="2491679" y="250817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1" name="Group 10"/>
          <p:cNvGrpSpPr/>
          <p:nvPr/>
        </p:nvGrpSpPr>
        <p:grpSpPr>
          <a:xfrm>
            <a:off x="-1120" y="779661"/>
            <a:ext cx="1785379" cy="4366407"/>
            <a:chOff x="-1120" y="779661"/>
            <a:chExt cx="1785379" cy="4366407"/>
          </a:xfrm>
        </p:grpSpPr>
        <p:sp>
          <p:nvSpPr>
            <p:cNvPr id="760" name="Shape 760"/>
            <p:cNvSpPr/>
            <p:nvPr/>
          </p:nvSpPr>
          <p:spPr>
            <a:xfrm>
              <a:off x="-1120" y="779661"/>
              <a:ext cx="1785379" cy="4366407"/>
            </a:xfrm>
            <a:prstGeom prst="rect">
              <a:avLst/>
            </a:prstGeom>
            <a:solidFill>
              <a:srgbClr val="028BDB"/>
            </a:solidFill>
            <a:ln w="12700">
              <a:miter lim="400000"/>
            </a:ln>
          </p:spPr>
          <p:txBody>
            <a:bodyPr lIns="0" tIns="0" rIns="0" bIns="0" anchor="ctr"/>
            <a:lstStyle/>
            <a:p>
              <a:pPr lvl="0">
                <a:defRPr sz="3200">
                  <a:solidFill>
                    <a:srgbClr val="FFFFFF"/>
                  </a:solidFill>
                </a:defRPr>
              </a:pPr>
              <a:endParaRPr dirty="0"/>
            </a:p>
          </p:txBody>
        </p:sp>
        <p:sp>
          <p:nvSpPr>
            <p:cNvPr id="767" name="Shape 767"/>
            <p:cNvSpPr/>
            <p:nvPr/>
          </p:nvSpPr>
          <p:spPr>
            <a:xfrm>
              <a:off x="244098" y="2985853"/>
              <a:ext cx="1294943" cy="8412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ctr"/>
              <a:r>
                <a:rPr lang="en-US" sz="1600" dirty="0">
                  <a:solidFill>
                    <a:srgbClr val="02202E"/>
                  </a:solidFill>
                  <a:latin typeface="Arial"/>
                  <a:cs typeface="Arial"/>
                </a:rPr>
                <a:t>Understand themselves </a:t>
              </a:r>
              <a:r>
                <a:rPr lang="en-US" sz="1600" dirty="0" smtClean="0">
                  <a:solidFill>
                    <a:srgbClr val="02202E"/>
                  </a:solidFill>
                  <a:latin typeface="Arial"/>
                  <a:cs typeface="Arial"/>
                </a:rPr>
                <a:t>and others</a:t>
              </a:r>
              <a:endParaRPr lang="en-US" sz="1600" dirty="0">
                <a:solidFill>
                  <a:srgbClr val="02202E"/>
                </a:solidFill>
                <a:latin typeface="Arial"/>
                <a:cs typeface="Arial"/>
              </a:endParaRPr>
            </a:p>
          </p:txBody>
        </p:sp>
        <p:sp>
          <p:nvSpPr>
            <p:cNvPr id="33" name="Shape 768"/>
            <p:cNvSpPr/>
            <p:nvPr/>
          </p:nvSpPr>
          <p:spPr>
            <a:xfrm>
              <a:off x="680087" y="2508173"/>
              <a:ext cx="422964"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3" name="Group 12"/>
          <p:cNvGrpSpPr/>
          <p:nvPr/>
        </p:nvGrpSpPr>
        <p:grpSpPr>
          <a:xfrm>
            <a:off x="3622064" y="782062"/>
            <a:ext cx="1857010" cy="4366407"/>
            <a:chOff x="3622064" y="782062"/>
            <a:chExt cx="1857010" cy="4366407"/>
          </a:xfrm>
        </p:grpSpPr>
        <p:sp>
          <p:nvSpPr>
            <p:cNvPr id="762" name="Shape 762"/>
            <p:cNvSpPr/>
            <p:nvPr/>
          </p:nvSpPr>
          <p:spPr>
            <a:xfrm>
              <a:off x="3622064" y="782062"/>
              <a:ext cx="1857010" cy="4366407"/>
            </a:xfrm>
            <a:prstGeom prst="rect">
              <a:avLst/>
            </a:prstGeom>
            <a:solidFill>
              <a:srgbClr val="1DABFD"/>
            </a:solidFill>
            <a:ln w="12700">
              <a:miter lim="400000"/>
            </a:ln>
          </p:spPr>
          <p:txBody>
            <a:bodyPr lIns="0" tIns="0" rIns="0" bIns="0" anchor="ctr"/>
            <a:lstStyle/>
            <a:p>
              <a:pPr lvl="0">
                <a:defRPr sz="3200">
                  <a:solidFill>
                    <a:srgbClr val="FFFFFF"/>
                  </a:solidFill>
                </a:defRPr>
              </a:pPr>
              <a:endParaRPr dirty="0"/>
            </a:p>
          </p:txBody>
        </p:sp>
        <p:sp>
          <p:nvSpPr>
            <p:cNvPr id="777" name="Shape 777"/>
            <p:cNvSpPr/>
            <p:nvPr/>
          </p:nvSpPr>
          <p:spPr>
            <a:xfrm>
              <a:off x="3688366" y="2985853"/>
              <a:ext cx="1715701" cy="8412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ctr"/>
              <a:r>
                <a:rPr lang="en-US" sz="1600" dirty="0">
                  <a:solidFill>
                    <a:srgbClr val="02202E"/>
                  </a:solidFill>
                  <a:latin typeface="Arial"/>
                  <a:cs typeface="Arial"/>
                </a:rPr>
                <a:t>Develop and maintain </a:t>
              </a:r>
              <a:r>
                <a:rPr lang="en-US" sz="1600" dirty="0" smtClean="0">
                  <a:solidFill>
                    <a:srgbClr val="02202E"/>
                  </a:solidFill>
                  <a:latin typeface="Arial"/>
                  <a:cs typeface="Arial"/>
                </a:rPr>
                <a:t>healthy </a:t>
              </a:r>
              <a:r>
                <a:rPr lang="en-US" sz="1600" dirty="0">
                  <a:solidFill>
                    <a:srgbClr val="02202E"/>
                  </a:solidFill>
                  <a:latin typeface="Arial"/>
                  <a:cs typeface="Arial"/>
                </a:rPr>
                <a:t>relationships</a:t>
              </a:r>
            </a:p>
          </p:txBody>
        </p:sp>
        <p:sp>
          <p:nvSpPr>
            <p:cNvPr id="30" name="Shape 778"/>
            <p:cNvSpPr/>
            <p:nvPr/>
          </p:nvSpPr>
          <p:spPr>
            <a:xfrm>
              <a:off x="4339087" y="256234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grpSp>
        <p:nvGrpSpPr>
          <p:cNvPr id="15" name="Group 14"/>
          <p:cNvGrpSpPr/>
          <p:nvPr/>
        </p:nvGrpSpPr>
        <p:grpSpPr>
          <a:xfrm>
            <a:off x="7316879" y="782062"/>
            <a:ext cx="1857010" cy="4366407"/>
            <a:chOff x="7316879" y="782062"/>
            <a:chExt cx="1857010" cy="4366407"/>
          </a:xfrm>
        </p:grpSpPr>
        <p:sp>
          <p:nvSpPr>
            <p:cNvPr id="764" name="Shape 764"/>
            <p:cNvSpPr/>
            <p:nvPr/>
          </p:nvSpPr>
          <p:spPr>
            <a:xfrm>
              <a:off x="7316879" y="782062"/>
              <a:ext cx="1857010" cy="4366407"/>
            </a:xfrm>
            <a:prstGeom prst="rect">
              <a:avLst/>
            </a:prstGeom>
            <a:solidFill>
              <a:srgbClr val="5AC1FD"/>
            </a:solidFill>
            <a:ln w="12700">
              <a:miter lim="400000"/>
            </a:ln>
          </p:spPr>
          <p:txBody>
            <a:bodyPr lIns="0" tIns="0" rIns="0" bIns="0" anchor="ctr"/>
            <a:lstStyle/>
            <a:p>
              <a:pPr lvl="0">
                <a:defRPr sz="3200">
                  <a:solidFill>
                    <a:srgbClr val="FFFFFF"/>
                  </a:solidFill>
                </a:defRPr>
              </a:pPr>
              <a:endParaRPr dirty="0"/>
            </a:p>
          </p:txBody>
        </p:sp>
        <p:sp>
          <p:nvSpPr>
            <p:cNvPr id="787" name="Shape 787"/>
            <p:cNvSpPr/>
            <p:nvPr/>
          </p:nvSpPr>
          <p:spPr>
            <a:xfrm>
              <a:off x="7458702" y="2985853"/>
              <a:ext cx="1573365" cy="5950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algn="ctr"/>
              <a:r>
                <a:rPr lang="en-US" sz="1600" dirty="0">
                  <a:solidFill>
                    <a:srgbClr val="02202E"/>
                  </a:solidFill>
                  <a:latin typeface="Arial"/>
                  <a:cs typeface="Arial"/>
                </a:rPr>
                <a:t>Be physically active for life</a:t>
              </a:r>
            </a:p>
          </p:txBody>
        </p:sp>
        <p:sp>
          <p:nvSpPr>
            <p:cNvPr id="32" name="Shape 788"/>
            <p:cNvSpPr/>
            <p:nvPr/>
          </p:nvSpPr>
          <p:spPr>
            <a:xfrm>
              <a:off x="8033902" y="2513143"/>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8" name="Picture 7" title="people in a circle together"/>
          <p:cNvPicPr>
            <a:picLocks noChangeAspect="1"/>
          </p:cNvPicPr>
          <p:nvPr/>
        </p:nvPicPr>
        <p:blipFill>
          <a:blip r:embed="rId3"/>
          <a:stretch>
            <a:fillRect/>
          </a:stretch>
        </p:blipFill>
        <p:spPr>
          <a:xfrm>
            <a:off x="447793" y="1268076"/>
            <a:ext cx="947244" cy="947244"/>
          </a:xfrm>
          <a:prstGeom prst="rect">
            <a:avLst/>
          </a:prstGeom>
        </p:spPr>
      </p:pic>
      <p:pic>
        <p:nvPicPr>
          <p:cNvPr id="9" name="Picture 8" title="lightbulb"/>
          <p:cNvPicPr>
            <a:picLocks noChangeAspect="1"/>
          </p:cNvPicPr>
          <p:nvPr/>
        </p:nvPicPr>
        <p:blipFill>
          <a:blip r:embed="rId4"/>
          <a:stretch>
            <a:fillRect/>
          </a:stretch>
        </p:blipFill>
        <p:spPr>
          <a:xfrm>
            <a:off x="2262607" y="1268076"/>
            <a:ext cx="947244" cy="947244"/>
          </a:xfrm>
          <a:prstGeom prst="rect">
            <a:avLst/>
          </a:prstGeom>
        </p:spPr>
      </p:pic>
      <p:pic>
        <p:nvPicPr>
          <p:cNvPr id="16" name="Picture 15" title="hands forming a heart"/>
          <p:cNvPicPr>
            <a:picLocks noChangeAspect="1"/>
          </p:cNvPicPr>
          <p:nvPr/>
        </p:nvPicPr>
        <p:blipFill>
          <a:blip r:embed="rId5"/>
          <a:stretch>
            <a:fillRect/>
          </a:stretch>
        </p:blipFill>
        <p:spPr>
          <a:xfrm>
            <a:off x="3920296" y="1271923"/>
            <a:ext cx="1303408" cy="947244"/>
          </a:xfrm>
          <a:prstGeom prst="rect">
            <a:avLst/>
          </a:prstGeom>
        </p:spPr>
      </p:pic>
      <p:pic>
        <p:nvPicPr>
          <p:cNvPr id="17" name="Picture 16" title="triangle with exclamation mark "/>
          <p:cNvPicPr>
            <a:picLocks noChangeAspect="1"/>
          </p:cNvPicPr>
          <p:nvPr/>
        </p:nvPicPr>
        <p:blipFill>
          <a:blip r:embed="rId6"/>
          <a:stretch>
            <a:fillRect/>
          </a:stretch>
        </p:blipFill>
        <p:spPr>
          <a:xfrm>
            <a:off x="5919554" y="1293990"/>
            <a:ext cx="947244" cy="947244"/>
          </a:xfrm>
          <a:prstGeom prst="rect">
            <a:avLst/>
          </a:prstGeom>
        </p:spPr>
      </p:pic>
      <p:pic>
        <p:nvPicPr>
          <p:cNvPr id="18" name="Picture 17" title="person running"/>
          <p:cNvPicPr>
            <a:picLocks noChangeAspect="1"/>
          </p:cNvPicPr>
          <p:nvPr/>
        </p:nvPicPr>
        <p:blipFill>
          <a:blip r:embed="rId7"/>
          <a:stretch>
            <a:fillRect/>
          </a:stretch>
        </p:blipFill>
        <p:spPr>
          <a:xfrm>
            <a:off x="7763110" y="1300213"/>
            <a:ext cx="947244" cy="947244"/>
          </a:xfrm>
          <a:prstGeom prst="rect">
            <a:avLst/>
          </a:prstGeom>
        </p:spPr>
      </p:pic>
    </p:spTree>
    <p:extLst>
      <p:ext uri="{BB962C8B-B14F-4D97-AF65-F5344CB8AC3E}">
        <p14:creationId xmlns:p14="http://schemas.microsoft.com/office/powerpoint/2010/main" val="3764891280"/>
      </p:ext>
    </p:extLst>
  </p:cSld>
  <p:clrMapOvr>
    <a:masterClrMapping/>
  </p:clrMapOvr>
  <p:transition spd="slow">
    <p:push dir="u"/>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accel="50000" decel="5000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decel="5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Understand themselves </a:t>
            </a:r>
            <a:r>
              <a:rPr lang="en-US" sz="2400" dirty="0" smtClean="0">
                <a:solidFill>
                  <a:schemeClr val="bg2">
                    <a:lumMod val="25000"/>
                  </a:schemeClr>
                </a:solidFill>
              </a:rPr>
              <a:t>and </a:t>
            </a:r>
            <a:r>
              <a:rPr lang="en-US" sz="2400" dirty="0">
                <a:solidFill>
                  <a:schemeClr val="bg2">
                    <a:lumMod val="25000"/>
                  </a:schemeClr>
                </a:solidFill>
              </a:rPr>
              <a:t>others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12</a:t>
            </a:fld>
            <a:endParaRPr lang="en-US" dirty="0"/>
          </a:p>
        </p:txBody>
      </p:sp>
      <p:sp>
        <p:nvSpPr>
          <p:cNvPr id="6" name="TextBox 5"/>
          <p:cNvSpPr txBox="1"/>
          <p:nvPr/>
        </p:nvSpPr>
        <p:spPr>
          <a:xfrm>
            <a:off x="447793" y="1033239"/>
            <a:ext cx="6664207"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What </a:t>
            </a:r>
            <a:r>
              <a:rPr lang="en-US" sz="1600" dirty="0">
                <a:solidFill>
                  <a:schemeClr val="tx1">
                    <a:lumMod val="65000"/>
                    <a:lumOff val="35000"/>
                  </a:schemeClr>
                </a:solidFill>
                <a:latin typeface="Arial"/>
                <a:cs typeface="Arial"/>
              </a:rPr>
              <a:t>makes them unique </a:t>
            </a:r>
          </a:p>
          <a:p>
            <a:pPr lvl="1">
              <a:lnSpc>
                <a:spcPct val="120000"/>
              </a:lnSpc>
            </a:pPr>
            <a:r>
              <a:rPr lang="en-US" sz="1600" dirty="0">
                <a:solidFill>
                  <a:schemeClr val="tx1">
                    <a:lumMod val="65000"/>
                    <a:lumOff val="35000"/>
                  </a:schemeClr>
                </a:solidFill>
                <a:latin typeface="Arial"/>
                <a:cs typeface="Arial"/>
              </a:rPr>
              <a:t>How important it is to respect and understand differences in others</a:t>
            </a:r>
          </a:p>
          <a:p>
            <a:pPr lvl="1">
              <a:lnSpc>
                <a:spcPct val="120000"/>
              </a:lnSpc>
            </a:pPr>
            <a:r>
              <a:rPr lang="en-US" sz="1600" dirty="0">
                <a:solidFill>
                  <a:schemeClr val="tx1">
                    <a:lumMod val="65000"/>
                    <a:lumOff val="35000"/>
                  </a:schemeClr>
                </a:solidFill>
                <a:latin typeface="Arial"/>
                <a:cs typeface="Arial"/>
              </a:rPr>
              <a:t>To identify, set, </a:t>
            </a:r>
            <a:r>
              <a:rPr lang="en-US" sz="1600" dirty="0" smtClean="0">
                <a:solidFill>
                  <a:schemeClr val="tx1">
                    <a:lumMod val="65000"/>
                    <a:lumOff val="35000"/>
                  </a:schemeClr>
                </a:solidFill>
                <a:latin typeface="Arial"/>
                <a:cs typeface="Arial"/>
              </a:rPr>
              <a:t>track and </a:t>
            </a:r>
            <a:r>
              <a:rPr lang="en-US" sz="1600" dirty="0">
                <a:solidFill>
                  <a:schemeClr val="tx1">
                    <a:lumMod val="65000"/>
                    <a:lumOff val="35000"/>
                  </a:schemeClr>
                </a:solidFill>
                <a:latin typeface="Arial"/>
                <a:cs typeface="Arial"/>
              </a:rPr>
              <a:t>adjust personal fitness goals</a:t>
            </a:r>
          </a:p>
        </p:txBody>
      </p:sp>
      <p:sp>
        <p:nvSpPr>
          <p:cNvPr id="7" name="TextBox 6"/>
          <p:cNvSpPr txBox="1"/>
          <p:nvPr/>
        </p:nvSpPr>
        <p:spPr>
          <a:xfrm>
            <a:off x="447792" y="2561692"/>
            <a:ext cx="6664207" cy="1255728"/>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To </a:t>
            </a:r>
            <a:r>
              <a:rPr lang="en-US" sz="1600" dirty="0">
                <a:solidFill>
                  <a:srgbClr val="595959"/>
                </a:solidFill>
                <a:latin typeface="Arial"/>
                <a:cs typeface="Arial"/>
              </a:rPr>
              <a:t>understand and deal with mental health and related challenges</a:t>
            </a:r>
          </a:p>
          <a:p>
            <a:pPr lvl="1">
              <a:lnSpc>
                <a:spcPct val="120000"/>
              </a:lnSpc>
            </a:pPr>
            <a:r>
              <a:rPr lang="en-US" sz="1600" dirty="0">
                <a:solidFill>
                  <a:srgbClr val="595959"/>
                </a:solidFill>
                <a:latin typeface="Arial"/>
                <a:cs typeface="Arial"/>
              </a:rPr>
              <a:t>How to work with others to find solutions to health and safety issues </a:t>
            </a:r>
            <a:r>
              <a:rPr lang="en-US" sz="1600" dirty="0" smtClean="0">
                <a:solidFill>
                  <a:srgbClr val="595959"/>
                </a:solidFill>
                <a:latin typeface="Arial"/>
                <a:cs typeface="Arial"/>
              </a:rPr>
              <a:t>(</a:t>
            </a:r>
            <a:r>
              <a:rPr lang="en-US" sz="1600" dirty="0">
                <a:solidFill>
                  <a:srgbClr val="595959"/>
                </a:solidFill>
                <a:latin typeface="Arial"/>
                <a:cs typeface="Arial"/>
              </a:rPr>
              <a:t>e.g., the dangers of texting while driving)</a:t>
            </a:r>
            <a:endParaRPr lang="en-US" sz="1400" dirty="0">
              <a:solidFill>
                <a:srgbClr val="595959"/>
              </a:solidFill>
              <a:latin typeface="Arial"/>
              <a:cs typeface="Arial"/>
            </a:endParaRPr>
          </a:p>
        </p:txBody>
      </p:sp>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11599"/>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44735"/>
            <a:ext cx="203319" cy="201345"/>
          </a:xfrm>
          <a:prstGeom prst="rect">
            <a:avLst/>
          </a:prstGeom>
        </p:spPr>
      </p:pic>
      <p:pic>
        <p:nvPicPr>
          <p:cNvPr id="18" name="Picture 17"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909016"/>
            <a:ext cx="203319" cy="201345"/>
          </a:xfrm>
          <a:prstGeom prst="rect">
            <a:avLst/>
          </a:prstGeom>
        </p:spPr>
      </p:pic>
      <p:pic>
        <p:nvPicPr>
          <p:cNvPr id="19" name="Picture 18"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219892"/>
            <a:ext cx="203319" cy="201345"/>
          </a:xfrm>
          <a:prstGeom prst="rect">
            <a:avLst/>
          </a:prstGeom>
        </p:spPr>
      </p:pic>
      <p:grpSp>
        <p:nvGrpSpPr>
          <p:cNvPr id="4" name="Group 3"/>
          <p:cNvGrpSpPr/>
          <p:nvPr/>
        </p:nvGrpSpPr>
        <p:grpSpPr>
          <a:xfrm>
            <a:off x="7593262" y="0"/>
            <a:ext cx="1550738" cy="5143500"/>
            <a:chOff x="7593262" y="0"/>
            <a:chExt cx="1550738" cy="5143500"/>
          </a:xfrm>
        </p:grpSpPr>
        <p:sp>
          <p:nvSpPr>
            <p:cNvPr id="12" name="Shape 760"/>
            <p:cNvSpPr/>
            <p:nvPr/>
          </p:nvSpPr>
          <p:spPr>
            <a:xfrm>
              <a:off x="7593262" y="0"/>
              <a:ext cx="1550738" cy="5143500"/>
            </a:xfrm>
            <a:prstGeom prst="rect">
              <a:avLst/>
            </a:prstGeom>
            <a:solidFill>
              <a:srgbClr val="0277BD"/>
            </a:solidFill>
            <a:ln w="12700">
              <a:miter lim="400000"/>
            </a:ln>
          </p:spPr>
          <p:txBody>
            <a:bodyPr lIns="0" tIns="0" rIns="0" bIns="0" anchor="ctr"/>
            <a:lstStyle/>
            <a:p>
              <a:pPr lvl="0">
                <a:defRPr sz="3200">
                  <a:solidFill>
                    <a:srgbClr val="FFFFFF"/>
                  </a:solidFill>
                </a:defRPr>
              </a:pPr>
              <a:endParaRPr dirty="0"/>
            </a:p>
          </p:txBody>
        </p:sp>
        <p:sp>
          <p:nvSpPr>
            <p:cNvPr id="14"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5"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20" name="Picture 19"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034401"/>
            <a:ext cx="203319" cy="201345"/>
          </a:xfrm>
          <a:prstGeom prst="rect">
            <a:avLst/>
          </a:prstGeom>
        </p:spPr>
      </p:pic>
      <p:pic>
        <p:nvPicPr>
          <p:cNvPr id="21" name="Picture 20" title="people standing together shoulder to shoulder"/>
          <p:cNvPicPr>
            <a:picLocks noChangeAspect="1"/>
          </p:cNvPicPr>
          <p:nvPr/>
        </p:nvPicPr>
        <p:blipFill>
          <a:blip r:embed="rId4"/>
          <a:stretch>
            <a:fillRect/>
          </a:stretch>
        </p:blipFill>
        <p:spPr>
          <a:xfrm>
            <a:off x="7914775" y="2074468"/>
            <a:ext cx="947244" cy="947244"/>
          </a:xfrm>
          <a:prstGeom prst="rect">
            <a:avLst/>
          </a:prstGeom>
        </p:spPr>
      </p:pic>
    </p:spTree>
    <p:extLst>
      <p:ext uri="{BB962C8B-B14F-4D97-AF65-F5344CB8AC3E}">
        <p14:creationId xmlns:p14="http://schemas.microsoft.com/office/powerpoint/2010/main" val="219237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2400" dirty="0">
                <a:solidFill>
                  <a:schemeClr val="bg2">
                    <a:lumMod val="25000"/>
                  </a:schemeClr>
                </a:solidFill>
              </a:rPr>
              <a:t>Think critically and </a:t>
            </a:r>
            <a:r>
              <a:rPr lang="en-US" sz="2400" dirty="0" smtClean="0">
                <a:solidFill>
                  <a:schemeClr val="bg2">
                    <a:lumMod val="25000"/>
                  </a:schemeClr>
                </a:solidFill>
              </a:rPr>
              <a:t>make healthy </a:t>
            </a:r>
            <a:r>
              <a:rPr lang="en-US" sz="2400" dirty="0">
                <a:solidFill>
                  <a:schemeClr val="bg2">
                    <a:lumMod val="25000"/>
                  </a:schemeClr>
                </a:solidFill>
              </a:rPr>
              <a:t>choices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13</a:t>
            </a:fld>
            <a:endParaRPr lang="en-US" dirty="0"/>
          </a:p>
        </p:txBody>
      </p:sp>
      <p:sp>
        <p:nvSpPr>
          <p:cNvPr id="6" name="TextBox 5"/>
          <p:cNvSpPr txBox="1"/>
          <p:nvPr/>
        </p:nvSpPr>
        <p:spPr>
          <a:xfrm>
            <a:off x="447793" y="1033239"/>
            <a:ext cx="6329995"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The </a:t>
            </a:r>
            <a:r>
              <a:rPr lang="en-US" sz="1600" dirty="0">
                <a:solidFill>
                  <a:schemeClr val="tx1">
                    <a:lumMod val="65000"/>
                    <a:lumOff val="35000"/>
                  </a:schemeClr>
                </a:solidFill>
                <a:latin typeface="Arial"/>
                <a:cs typeface="Arial"/>
              </a:rPr>
              <a:t>benefits of less screen time and more outdoor time</a:t>
            </a:r>
          </a:p>
          <a:p>
            <a:pPr lvl="1">
              <a:lnSpc>
                <a:spcPct val="120000"/>
              </a:lnSpc>
            </a:pPr>
            <a:r>
              <a:rPr lang="en-US" sz="1600" dirty="0">
                <a:solidFill>
                  <a:schemeClr val="tx1">
                    <a:lumMod val="65000"/>
                    <a:lumOff val="35000"/>
                  </a:schemeClr>
                </a:solidFill>
                <a:latin typeface="Arial"/>
                <a:cs typeface="Arial"/>
              </a:rPr>
              <a:t>Hygiene practices like hand washing to prevent the spread of </a:t>
            </a:r>
            <a:r>
              <a:rPr lang="en-US" sz="1600" dirty="0" smtClean="0">
                <a:solidFill>
                  <a:schemeClr val="tx1">
                    <a:lumMod val="65000"/>
                    <a:lumOff val="35000"/>
                  </a:schemeClr>
                </a:solidFill>
                <a:latin typeface="Arial"/>
                <a:cs typeface="Arial"/>
              </a:rPr>
              <a:t>diseases</a:t>
            </a:r>
            <a:endParaRPr lang="en-US" sz="1600" dirty="0">
              <a:solidFill>
                <a:schemeClr val="tx1">
                  <a:lumMod val="65000"/>
                  <a:lumOff val="35000"/>
                </a:schemeClr>
              </a:solidFill>
              <a:latin typeface="Arial"/>
              <a:cs typeface="Arial"/>
            </a:endParaRPr>
          </a:p>
        </p:txBody>
      </p:sp>
      <p:sp>
        <p:nvSpPr>
          <p:cNvPr id="7" name="TextBox 6"/>
          <p:cNvSpPr txBox="1"/>
          <p:nvPr/>
        </p:nvSpPr>
        <p:spPr>
          <a:xfrm>
            <a:off x="447793" y="2500048"/>
            <a:ext cx="6490418" cy="1551194"/>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How </a:t>
            </a:r>
            <a:r>
              <a:rPr lang="en-US" sz="1600" dirty="0">
                <a:solidFill>
                  <a:srgbClr val="595959"/>
                </a:solidFill>
                <a:latin typeface="Arial"/>
                <a:cs typeface="Arial"/>
              </a:rPr>
              <a:t>to make healthy food choices, taking into account things like cost, availability, nutrition and other issues</a:t>
            </a:r>
          </a:p>
          <a:p>
            <a:pPr lvl="1">
              <a:lnSpc>
                <a:spcPct val="120000"/>
              </a:lnSpc>
            </a:pPr>
            <a:r>
              <a:rPr lang="en-US" sz="1600" dirty="0" smtClean="0">
                <a:solidFill>
                  <a:srgbClr val="595959"/>
                </a:solidFill>
                <a:latin typeface="Arial"/>
                <a:cs typeface="Arial"/>
              </a:rPr>
              <a:t>Understand </a:t>
            </a:r>
            <a:r>
              <a:rPr lang="en-US" sz="1600" dirty="0">
                <a:solidFill>
                  <a:srgbClr val="595959"/>
                </a:solidFill>
                <a:latin typeface="Arial"/>
                <a:cs typeface="Arial"/>
              </a:rPr>
              <a:t>the effects of alcohol, tobacco, illegal drugs and prescription medication</a:t>
            </a:r>
            <a:endParaRPr lang="en-US" sz="1400" dirty="0">
              <a:solidFill>
                <a:srgbClr val="595959"/>
              </a:solidFill>
              <a:latin typeface="Arial"/>
              <a:cs typeface="Arial"/>
            </a:endParaRPr>
          </a:p>
        </p:txBody>
      </p:sp>
      <p:pic>
        <p:nvPicPr>
          <p:cNvPr id="13" name="Picture 12"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0240"/>
            <a:ext cx="203319" cy="201345"/>
          </a:xfrm>
          <a:prstGeom prst="rect">
            <a:avLst/>
          </a:prstGeom>
        </p:spPr>
      </p:pic>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47372"/>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44344"/>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36051"/>
            <a:ext cx="203319" cy="201345"/>
          </a:xfrm>
          <a:prstGeom prst="rect">
            <a:avLst/>
          </a:prstGeom>
        </p:spPr>
      </p:pic>
      <p:grpSp>
        <p:nvGrpSpPr>
          <p:cNvPr id="4" name="Group 3"/>
          <p:cNvGrpSpPr/>
          <p:nvPr/>
        </p:nvGrpSpPr>
        <p:grpSpPr>
          <a:xfrm>
            <a:off x="7593262" y="1"/>
            <a:ext cx="1550738" cy="5146068"/>
            <a:chOff x="7593262" y="1"/>
            <a:chExt cx="1550738" cy="5146068"/>
          </a:xfrm>
        </p:grpSpPr>
        <p:sp>
          <p:nvSpPr>
            <p:cNvPr id="8" name="Shape 761"/>
            <p:cNvSpPr/>
            <p:nvPr/>
          </p:nvSpPr>
          <p:spPr>
            <a:xfrm>
              <a:off x="7593262" y="1"/>
              <a:ext cx="1550738" cy="5146068"/>
            </a:xfrm>
            <a:prstGeom prst="rect">
              <a:avLst/>
            </a:prstGeom>
            <a:solidFill>
              <a:srgbClr val="0288D1"/>
            </a:solidFill>
            <a:ln w="12700">
              <a:miter lim="400000"/>
            </a:ln>
          </p:spPr>
          <p:txBody>
            <a:bodyPr lIns="0" tIns="0" rIns="0" bIns="0" anchor="ctr"/>
            <a:lstStyle/>
            <a:p>
              <a:pPr lvl="0">
                <a:defRPr sz="3200">
                  <a:solidFill>
                    <a:srgbClr val="FFFFFF"/>
                  </a:solidFill>
                </a:defRPr>
              </a:pPr>
              <a:endParaRPr dirty="0"/>
            </a:p>
          </p:txBody>
        </p:sp>
        <p:sp>
          <p:nvSpPr>
            <p:cNvPr id="10"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1"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8" name="Picture 17" title="lightbulb"/>
          <p:cNvPicPr>
            <a:picLocks noChangeAspect="1"/>
          </p:cNvPicPr>
          <p:nvPr/>
        </p:nvPicPr>
        <p:blipFill>
          <a:blip r:embed="rId4"/>
          <a:stretch>
            <a:fillRect/>
          </a:stretch>
        </p:blipFill>
        <p:spPr>
          <a:xfrm>
            <a:off x="7914775" y="2060028"/>
            <a:ext cx="947244" cy="947244"/>
          </a:xfrm>
          <a:prstGeom prst="rect">
            <a:avLst/>
          </a:prstGeom>
        </p:spPr>
      </p:pic>
    </p:spTree>
    <p:extLst>
      <p:ext uri="{BB962C8B-B14F-4D97-AF65-F5344CB8AC3E}">
        <p14:creationId xmlns:p14="http://schemas.microsoft.com/office/powerpoint/2010/main" val="268540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7506418" cy="356085"/>
          </a:xfrm>
        </p:spPr>
        <p:txBody>
          <a:bodyPr anchor="t">
            <a:noAutofit/>
          </a:bodyPr>
          <a:lstStyle/>
          <a:p>
            <a:r>
              <a:rPr lang="en-US" sz="2400" dirty="0">
                <a:solidFill>
                  <a:srgbClr val="045174"/>
                </a:solidFill>
              </a:rPr>
              <a:t>Develop and maintain healthy relationships</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14</a:t>
            </a:fld>
            <a:endParaRPr lang="en-US" dirty="0"/>
          </a:p>
        </p:txBody>
      </p:sp>
      <p:sp>
        <p:nvSpPr>
          <p:cNvPr id="6" name="TextBox 5"/>
          <p:cNvSpPr txBox="1"/>
          <p:nvPr/>
        </p:nvSpPr>
        <p:spPr>
          <a:xfrm>
            <a:off x="447793" y="1033239"/>
            <a:ext cx="6771154" cy="1015663"/>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rPr>
              <a:t>Teamwork </a:t>
            </a:r>
            <a:r>
              <a:rPr lang="en-US" sz="1600" dirty="0">
                <a:solidFill>
                  <a:schemeClr val="tx1">
                    <a:lumMod val="65000"/>
                    <a:lumOff val="35000"/>
                  </a:schemeClr>
                </a:solidFill>
                <a:latin typeface="Arial"/>
              </a:rPr>
              <a:t>and communication skills through physical activities</a:t>
            </a:r>
          </a:p>
          <a:p>
            <a:pPr lvl="1">
              <a:lnSpc>
                <a:spcPct val="120000"/>
              </a:lnSpc>
            </a:pPr>
            <a:r>
              <a:rPr lang="en-US" sz="1600" dirty="0">
                <a:solidFill>
                  <a:schemeClr val="tx1">
                    <a:lumMod val="65000"/>
                    <a:lumOff val="35000"/>
                  </a:schemeClr>
                </a:solidFill>
                <a:latin typeface="Arial"/>
              </a:rPr>
              <a:t>How to be a good friend and respectfully communicate with others</a:t>
            </a:r>
          </a:p>
        </p:txBody>
      </p:sp>
      <p:sp>
        <p:nvSpPr>
          <p:cNvPr id="7" name="TextBox 6"/>
          <p:cNvSpPr txBox="1"/>
          <p:nvPr/>
        </p:nvSpPr>
        <p:spPr>
          <a:xfrm>
            <a:off x="447793" y="2322060"/>
            <a:ext cx="6771154" cy="1846659"/>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rPr>
              <a:t>Consent </a:t>
            </a:r>
            <a:r>
              <a:rPr lang="en-US" sz="1600" dirty="0">
                <a:solidFill>
                  <a:srgbClr val="595959"/>
                </a:solidFill>
                <a:latin typeface="Arial"/>
              </a:rPr>
              <a:t>requires clear and intentional communication of personal boundaries and respect for the boundaries of others </a:t>
            </a:r>
          </a:p>
          <a:p>
            <a:pPr lvl="1">
              <a:lnSpc>
                <a:spcPct val="120000"/>
              </a:lnSpc>
            </a:pPr>
            <a:r>
              <a:rPr lang="en-US" sz="1600" dirty="0">
                <a:solidFill>
                  <a:srgbClr val="595959"/>
                </a:solidFill>
                <a:latin typeface="Arial"/>
              </a:rPr>
              <a:t>The importance of respecting themselves and others including people of all gender identities, sexual orientations, mental and physical abilities, and social and cultural backgrounds</a:t>
            </a:r>
          </a:p>
        </p:txBody>
      </p:sp>
      <p:pic>
        <p:nvPicPr>
          <p:cNvPr id="13" name="Picture 12"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5089"/>
            <a:ext cx="203319" cy="201345"/>
          </a:xfrm>
          <a:prstGeom prst="rect">
            <a:avLst/>
          </a:prstGeom>
        </p:spPr>
      </p:pic>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670543"/>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29350"/>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259222"/>
            <a:ext cx="203319" cy="201345"/>
          </a:xfrm>
          <a:prstGeom prst="rect">
            <a:avLst/>
          </a:prstGeom>
        </p:spPr>
      </p:pic>
      <p:grpSp>
        <p:nvGrpSpPr>
          <p:cNvPr id="4" name="Group 3"/>
          <p:cNvGrpSpPr/>
          <p:nvPr/>
        </p:nvGrpSpPr>
        <p:grpSpPr>
          <a:xfrm>
            <a:off x="7593262" y="0"/>
            <a:ext cx="1550738" cy="5148469"/>
            <a:chOff x="7593262" y="0"/>
            <a:chExt cx="1550738" cy="5148469"/>
          </a:xfrm>
        </p:grpSpPr>
        <p:sp>
          <p:nvSpPr>
            <p:cNvPr id="10" name="Shape 762"/>
            <p:cNvSpPr/>
            <p:nvPr/>
          </p:nvSpPr>
          <p:spPr>
            <a:xfrm>
              <a:off x="7593262" y="0"/>
              <a:ext cx="1550738" cy="5148469"/>
            </a:xfrm>
            <a:prstGeom prst="rect">
              <a:avLst/>
            </a:prstGeom>
            <a:solidFill>
              <a:srgbClr val="039BE5"/>
            </a:solidFill>
            <a:ln w="12700">
              <a:miter lim="400000"/>
            </a:ln>
          </p:spPr>
          <p:txBody>
            <a:bodyPr lIns="0" tIns="0" rIns="0" bIns="0" anchor="ctr"/>
            <a:lstStyle/>
            <a:p>
              <a:pPr lvl="0">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2"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8" name="Picture 17" title="hands together making heart shape"/>
          <p:cNvPicPr>
            <a:picLocks noChangeAspect="1"/>
          </p:cNvPicPr>
          <p:nvPr/>
        </p:nvPicPr>
        <p:blipFill>
          <a:blip r:embed="rId4"/>
          <a:stretch>
            <a:fillRect/>
          </a:stretch>
        </p:blipFill>
        <p:spPr>
          <a:xfrm>
            <a:off x="7736693" y="2073214"/>
            <a:ext cx="1303408" cy="947244"/>
          </a:xfrm>
          <a:prstGeom prst="rect">
            <a:avLst/>
          </a:prstGeom>
        </p:spPr>
      </p:pic>
    </p:spTree>
    <p:extLst>
      <p:ext uri="{BB962C8B-B14F-4D97-AF65-F5344CB8AC3E}">
        <p14:creationId xmlns:p14="http://schemas.microsoft.com/office/powerpoint/2010/main" val="10518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93" y="130723"/>
            <a:ext cx="7729122" cy="356085"/>
          </a:xfrm>
        </p:spPr>
        <p:txBody>
          <a:bodyPr>
            <a:noAutofit/>
          </a:bodyPr>
          <a:lstStyle/>
          <a:p>
            <a:r>
              <a:rPr lang="en-US" sz="2400" dirty="0">
                <a:solidFill>
                  <a:schemeClr val="bg2">
                    <a:lumMod val="25000"/>
                  </a:schemeClr>
                </a:solidFill>
              </a:rPr>
              <a:t>Be safe physically and emotionally</a:t>
            </a:r>
          </a:p>
        </p:txBody>
      </p:sp>
      <p:sp>
        <p:nvSpPr>
          <p:cNvPr id="3" name="Slide Number Placeholder 2"/>
          <p:cNvSpPr>
            <a:spLocks noGrp="1"/>
          </p:cNvSpPr>
          <p:nvPr>
            <p:ph type="sldNum" sz="quarter" idx="12"/>
          </p:nvPr>
        </p:nvSpPr>
        <p:spPr/>
        <p:txBody>
          <a:bodyPr/>
          <a:lstStyle/>
          <a:p>
            <a:fld id="{D60D1EDE-7116-2443-9BDD-368CE5B37660}" type="slidenum">
              <a:rPr lang="en-US" smtClean="0"/>
              <a:pPr/>
              <a:t>15</a:t>
            </a:fld>
            <a:endParaRPr lang="en-US" dirty="0"/>
          </a:p>
        </p:txBody>
      </p:sp>
      <p:sp>
        <p:nvSpPr>
          <p:cNvPr id="6" name="TextBox 5"/>
          <p:cNvSpPr txBox="1"/>
          <p:nvPr/>
        </p:nvSpPr>
        <p:spPr>
          <a:xfrm>
            <a:off x="447793" y="1033239"/>
            <a:ext cx="6490418"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To listen </a:t>
            </a:r>
            <a:r>
              <a:rPr lang="en-US" sz="1600" dirty="0">
                <a:solidFill>
                  <a:schemeClr val="tx1">
                    <a:lumMod val="65000"/>
                    <a:lumOff val="35000"/>
                  </a:schemeClr>
                </a:solidFill>
                <a:latin typeface="Arial"/>
                <a:cs typeface="Arial"/>
              </a:rPr>
              <a:t>and show respect when others ask them to stop doing something</a:t>
            </a:r>
          </a:p>
          <a:p>
            <a:pPr lvl="1">
              <a:lnSpc>
                <a:spcPct val="120000"/>
              </a:lnSpc>
            </a:pPr>
            <a:r>
              <a:rPr lang="en-US" sz="1600" dirty="0" smtClean="0">
                <a:solidFill>
                  <a:schemeClr val="tx1">
                    <a:lumMod val="65000"/>
                    <a:lumOff val="35000"/>
                  </a:schemeClr>
                </a:solidFill>
                <a:latin typeface="Arial"/>
                <a:cs typeface="Arial"/>
              </a:rPr>
              <a:t>To make </a:t>
            </a:r>
            <a:r>
              <a:rPr lang="en-US" sz="1600" dirty="0">
                <a:solidFill>
                  <a:schemeClr val="tx1">
                    <a:lumMod val="65000"/>
                    <a:lumOff val="35000"/>
                  </a:schemeClr>
                </a:solidFill>
                <a:latin typeface="Arial"/>
                <a:cs typeface="Arial"/>
              </a:rPr>
              <a:t>safe choices, like wearing a helmet when riding a bike</a:t>
            </a:r>
            <a:endParaRPr lang="en-US" sz="1400" dirty="0">
              <a:solidFill>
                <a:schemeClr val="tx1">
                  <a:lumMod val="65000"/>
                  <a:lumOff val="35000"/>
                </a:schemeClr>
              </a:solidFill>
              <a:latin typeface="Arial"/>
              <a:cs typeface="Arial"/>
            </a:endParaRPr>
          </a:p>
        </p:txBody>
      </p:sp>
      <p:sp>
        <p:nvSpPr>
          <p:cNvPr id="7" name="TextBox 6"/>
          <p:cNvSpPr txBox="1"/>
          <p:nvPr/>
        </p:nvSpPr>
        <p:spPr>
          <a:xfrm>
            <a:off x="447793" y="2541144"/>
            <a:ext cx="6490418" cy="1255728"/>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The social</a:t>
            </a:r>
            <a:r>
              <a:rPr lang="en-US" sz="1600" dirty="0">
                <a:solidFill>
                  <a:srgbClr val="595959"/>
                </a:solidFill>
                <a:latin typeface="Arial"/>
                <a:cs typeface="Arial"/>
              </a:rPr>
              <a:t>, emotional and legal implications of posting or forwarding sexually explicit photos </a:t>
            </a:r>
            <a:r>
              <a:rPr lang="en-US" sz="1600" dirty="0" smtClean="0">
                <a:solidFill>
                  <a:srgbClr val="595959"/>
                </a:solidFill>
                <a:latin typeface="Arial"/>
                <a:cs typeface="Arial"/>
              </a:rPr>
              <a:t>(i.e. sexting)</a:t>
            </a:r>
            <a:endParaRPr lang="en-US" sz="1600" dirty="0">
              <a:solidFill>
                <a:srgbClr val="595959"/>
              </a:solidFill>
              <a:latin typeface="Arial"/>
              <a:cs typeface="Arial"/>
            </a:endParaRPr>
          </a:p>
          <a:p>
            <a:pPr lvl="1">
              <a:lnSpc>
                <a:spcPct val="120000"/>
              </a:lnSpc>
            </a:pPr>
            <a:r>
              <a:rPr lang="en-US" sz="1600" dirty="0" smtClean="0">
                <a:solidFill>
                  <a:srgbClr val="595959"/>
                </a:solidFill>
                <a:latin typeface="Arial"/>
                <a:cs typeface="Arial"/>
              </a:rPr>
              <a:t>To watch </a:t>
            </a:r>
            <a:r>
              <a:rPr lang="en-US" sz="1600" dirty="0">
                <a:solidFill>
                  <a:srgbClr val="595959"/>
                </a:solidFill>
                <a:latin typeface="Arial"/>
                <a:cs typeface="Arial"/>
              </a:rPr>
              <a:t>for hazards when they are active in outdoor sports</a:t>
            </a:r>
            <a:endParaRPr lang="en-US" sz="1400" dirty="0">
              <a:solidFill>
                <a:srgbClr val="595959"/>
              </a:solidFill>
              <a:latin typeface="Arial"/>
              <a:cs typeface="Arial"/>
            </a:endParaRPr>
          </a:p>
        </p:txBody>
      </p:sp>
      <p:grpSp>
        <p:nvGrpSpPr>
          <p:cNvPr id="4" name="Group 3"/>
          <p:cNvGrpSpPr/>
          <p:nvPr/>
        </p:nvGrpSpPr>
        <p:grpSpPr>
          <a:xfrm>
            <a:off x="7593261" y="0"/>
            <a:ext cx="1590229" cy="5148469"/>
            <a:chOff x="7593261" y="0"/>
            <a:chExt cx="1590229" cy="5148469"/>
          </a:xfrm>
        </p:grpSpPr>
        <p:sp>
          <p:nvSpPr>
            <p:cNvPr id="9" name="Shape 763"/>
            <p:cNvSpPr/>
            <p:nvPr/>
          </p:nvSpPr>
          <p:spPr>
            <a:xfrm>
              <a:off x="7593261" y="0"/>
              <a:ext cx="1590229" cy="5148469"/>
            </a:xfrm>
            <a:prstGeom prst="rect">
              <a:avLst/>
            </a:prstGeom>
            <a:solidFill>
              <a:srgbClr val="03A9F4"/>
            </a:solidFill>
            <a:ln w="12700">
              <a:miter lim="400000"/>
            </a:ln>
          </p:spPr>
          <p:txBody>
            <a:bodyPr lIns="0" tIns="0" rIns="0" bIns="0" anchor="ctr"/>
            <a:lstStyle/>
            <a:p>
              <a:pPr lvl="0" algn="ctr">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3"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20240"/>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88468"/>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96990"/>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035376"/>
            <a:ext cx="203319" cy="201345"/>
          </a:xfrm>
          <a:prstGeom prst="rect">
            <a:avLst/>
          </a:prstGeom>
        </p:spPr>
      </p:pic>
      <p:pic>
        <p:nvPicPr>
          <p:cNvPr id="18" name="Picture 17" title="Triangle with exclamation point in the middle"/>
          <p:cNvPicPr>
            <a:picLocks noChangeAspect="1"/>
          </p:cNvPicPr>
          <p:nvPr/>
        </p:nvPicPr>
        <p:blipFill>
          <a:blip r:embed="rId4"/>
          <a:stretch>
            <a:fillRect/>
          </a:stretch>
        </p:blipFill>
        <p:spPr>
          <a:xfrm>
            <a:off x="7914753" y="2070302"/>
            <a:ext cx="947244" cy="947244"/>
          </a:xfrm>
          <a:prstGeom prst="rect">
            <a:avLst/>
          </a:prstGeom>
        </p:spPr>
      </p:pic>
    </p:spTree>
    <p:extLst>
      <p:ext uri="{BB962C8B-B14F-4D97-AF65-F5344CB8AC3E}">
        <p14:creationId xmlns:p14="http://schemas.microsoft.com/office/powerpoint/2010/main" val="52814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Be physically active for life</a:t>
            </a:r>
          </a:p>
        </p:txBody>
      </p:sp>
      <p:sp>
        <p:nvSpPr>
          <p:cNvPr id="3" name="Slide Number Placeholder 2"/>
          <p:cNvSpPr>
            <a:spLocks noGrp="1"/>
          </p:cNvSpPr>
          <p:nvPr>
            <p:ph type="sldNum" sz="quarter" idx="12"/>
          </p:nvPr>
        </p:nvSpPr>
        <p:spPr>
          <a:xfrm>
            <a:off x="5532376" y="4723820"/>
            <a:ext cx="3067504" cy="277300"/>
          </a:xfrm>
        </p:spPr>
        <p:txBody>
          <a:bodyPr/>
          <a:lstStyle/>
          <a:p>
            <a:fld id="{D60D1EDE-7116-2443-9BDD-368CE5B37660}" type="slidenum">
              <a:rPr lang="en-US" smtClean="0"/>
              <a:pPr/>
              <a:t>16</a:t>
            </a:fld>
            <a:endParaRPr lang="en-US" dirty="0"/>
          </a:p>
        </p:txBody>
      </p:sp>
      <p:sp>
        <p:nvSpPr>
          <p:cNvPr id="6" name="TextBox 5"/>
          <p:cNvSpPr txBox="1"/>
          <p:nvPr/>
        </p:nvSpPr>
        <p:spPr>
          <a:xfrm>
            <a:off x="447793" y="1033239"/>
            <a:ext cx="6757786" cy="1311128"/>
          </a:xfrm>
          <a:prstGeom prst="rect">
            <a:avLst/>
          </a:prstGeom>
          <a:noFill/>
        </p:spPr>
        <p:txBody>
          <a:bodyPr wrap="square" rtlCol="0">
            <a:spAutoFit/>
          </a:bodyPr>
          <a:lstStyle/>
          <a:p>
            <a:pPr>
              <a:lnSpc>
                <a:spcPct val="120000"/>
              </a:lnSpc>
            </a:pPr>
            <a:r>
              <a:rPr lang="en-US" b="1" dirty="0">
                <a:solidFill>
                  <a:srgbClr val="045174"/>
                </a:solidFill>
                <a:latin typeface="Arial"/>
                <a:cs typeface="Arial"/>
              </a:rPr>
              <a:t>Younger students learn</a:t>
            </a:r>
            <a:r>
              <a:rPr lang="en-US" b="1" dirty="0" smtClean="0">
                <a:solidFill>
                  <a:srgbClr val="045174"/>
                </a:solidFill>
                <a:latin typeface="Arial"/>
                <a:cs typeface="Arial"/>
              </a:rPr>
              <a:t>:</a:t>
            </a:r>
          </a:p>
          <a:p>
            <a:pPr lvl="1">
              <a:lnSpc>
                <a:spcPct val="120000"/>
              </a:lnSpc>
            </a:pPr>
            <a:r>
              <a:rPr lang="en-US" sz="1600" dirty="0" smtClean="0">
                <a:solidFill>
                  <a:schemeClr val="tx1">
                    <a:lumMod val="65000"/>
                    <a:lumOff val="35000"/>
                  </a:schemeClr>
                </a:solidFill>
                <a:latin typeface="Arial"/>
                <a:cs typeface="Arial"/>
              </a:rPr>
              <a:t>To move </a:t>
            </a:r>
            <a:r>
              <a:rPr lang="en-US" sz="1600" dirty="0">
                <a:solidFill>
                  <a:schemeClr val="tx1">
                    <a:lumMod val="65000"/>
                    <a:lumOff val="35000"/>
                  </a:schemeClr>
                </a:solidFill>
                <a:latin typeface="Arial"/>
                <a:cs typeface="Arial"/>
              </a:rPr>
              <a:t>with confidence and skill in a variety of physical activities</a:t>
            </a:r>
          </a:p>
          <a:p>
            <a:pPr lvl="1">
              <a:lnSpc>
                <a:spcPct val="120000"/>
              </a:lnSpc>
            </a:pPr>
            <a:r>
              <a:rPr lang="en-US" sz="1600" dirty="0">
                <a:solidFill>
                  <a:schemeClr val="tx1">
                    <a:lumMod val="65000"/>
                    <a:lumOff val="35000"/>
                  </a:schemeClr>
                </a:solidFill>
                <a:latin typeface="Arial"/>
                <a:cs typeface="Arial"/>
              </a:rPr>
              <a:t>To be physically active </a:t>
            </a:r>
            <a:r>
              <a:rPr lang="en-US" sz="1600" dirty="0">
                <a:solidFill>
                  <a:srgbClr val="595959"/>
                </a:solidFill>
                <a:latin typeface="Arial"/>
                <a:cs typeface="Arial"/>
              </a:rPr>
              <a:t>for their health </a:t>
            </a:r>
            <a:r>
              <a:rPr lang="en-US" sz="1600" dirty="0">
                <a:solidFill>
                  <a:schemeClr val="tx1">
                    <a:lumMod val="65000"/>
                    <a:lumOff val="35000"/>
                  </a:schemeClr>
                </a:solidFill>
                <a:latin typeface="Arial"/>
                <a:cs typeface="Arial"/>
              </a:rPr>
              <a:t>and </a:t>
            </a:r>
            <a:r>
              <a:rPr lang="en-US" sz="1600" dirty="0">
                <a:solidFill>
                  <a:srgbClr val="595959"/>
                </a:solidFill>
                <a:latin typeface="Arial"/>
                <a:cs typeface="Arial"/>
              </a:rPr>
              <a:t>well-being, for fun, friendship and stress management</a:t>
            </a:r>
            <a:endParaRPr lang="en-US" sz="1400" dirty="0">
              <a:solidFill>
                <a:srgbClr val="595959"/>
              </a:solidFill>
              <a:latin typeface="Arial"/>
              <a:cs typeface="Arial"/>
            </a:endParaRPr>
          </a:p>
        </p:txBody>
      </p:sp>
      <p:sp>
        <p:nvSpPr>
          <p:cNvPr id="7" name="TextBox 6"/>
          <p:cNvSpPr txBox="1"/>
          <p:nvPr/>
        </p:nvSpPr>
        <p:spPr>
          <a:xfrm>
            <a:off x="447793" y="2530870"/>
            <a:ext cx="6757786" cy="1846659"/>
          </a:xfrm>
          <a:prstGeom prst="rect">
            <a:avLst/>
          </a:prstGeom>
          <a:noFill/>
        </p:spPr>
        <p:txBody>
          <a:bodyPr wrap="square" rtlCol="0">
            <a:spAutoFit/>
          </a:bodyPr>
          <a:lstStyle/>
          <a:p>
            <a:r>
              <a:rPr lang="en-US" b="1" dirty="0">
                <a:solidFill>
                  <a:srgbClr val="045174"/>
                </a:solidFill>
                <a:latin typeface="Arial"/>
                <a:cs typeface="Arial"/>
              </a:rPr>
              <a:t>Older students learn:</a:t>
            </a:r>
          </a:p>
          <a:p>
            <a:pPr lvl="1">
              <a:lnSpc>
                <a:spcPct val="120000"/>
              </a:lnSpc>
            </a:pPr>
            <a:r>
              <a:rPr lang="en-US" sz="1600" dirty="0" smtClean="0">
                <a:solidFill>
                  <a:srgbClr val="595959"/>
                </a:solidFill>
                <a:latin typeface="Arial"/>
                <a:cs typeface="Arial"/>
              </a:rPr>
              <a:t>To choose </a:t>
            </a:r>
            <a:r>
              <a:rPr lang="en-US" sz="1600" dirty="0">
                <a:solidFill>
                  <a:srgbClr val="595959"/>
                </a:solidFill>
                <a:latin typeface="Arial"/>
                <a:cs typeface="Arial"/>
              </a:rPr>
              <a:t>daily physical activities that they enjoy, suit their abilities, fit into their daily </a:t>
            </a:r>
            <a:r>
              <a:rPr lang="en-US" sz="1600" dirty="0" smtClean="0">
                <a:solidFill>
                  <a:srgbClr val="595959"/>
                </a:solidFill>
                <a:latin typeface="Arial"/>
                <a:cs typeface="Arial"/>
              </a:rPr>
              <a:t>lives </a:t>
            </a:r>
            <a:r>
              <a:rPr lang="en-US" sz="1600" dirty="0">
                <a:solidFill>
                  <a:srgbClr val="595959"/>
                </a:solidFill>
                <a:latin typeface="Arial"/>
                <a:cs typeface="Arial"/>
              </a:rPr>
              <a:t>and help them meet other fitness goals</a:t>
            </a:r>
          </a:p>
          <a:p>
            <a:pPr lvl="1">
              <a:lnSpc>
                <a:spcPct val="120000"/>
              </a:lnSpc>
            </a:pPr>
            <a:r>
              <a:rPr lang="en-US" sz="1600" dirty="0" smtClean="0">
                <a:solidFill>
                  <a:srgbClr val="595959"/>
                </a:solidFill>
                <a:latin typeface="Arial"/>
                <a:cs typeface="Arial"/>
              </a:rPr>
              <a:t>To use </a:t>
            </a:r>
            <a:r>
              <a:rPr lang="en-US" sz="1600" dirty="0">
                <a:solidFill>
                  <a:srgbClr val="595959"/>
                </a:solidFill>
                <a:latin typeface="Arial"/>
                <a:cs typeface="Arial"/>
              </a:rPr>
              <a:t>what they know in order to be healthy and active and be role models for others</a:t>
            </a:r>
          </a:p>
          <a:p>
            <a:pPr lvl="1">
              <a:lnSpc>
                <a:spcPct val="120000"/>
              </a:lnSpc>
            </a:pPr>
            <a:endParaRPr lang="en-US" sz="1600" dirty="0">
              <a:solidFill>
                <a:schemeClr val="tx1">
                  <a:lumMod val="65000"/>
                  <a:lumOff val="35000"/>
                </a:schemeClr>
              </a:solidFill>
              <a:latin typeface="Arial"/>
              <a:cs typeface="Arial"/>
            </a:endParaRPr>
          </a:p>
        </p:txBody>
      </p:sp>
      <p:pic>
        <p:nvPicPr>
          <p:cNvPr id="14" name="Picture 13"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430514"/>
            <a:ext cx="203319" cy="201345"/>
          </a:xfrm>
          <a:prstGeom prst="rect">
            <a:avLst/>
          </a:prstGeom>
        </p:spPr>
      </p:pic>
      <p:pic>
        <p:nvPicPr>
          <p:cNvPr id="15" name="Picture 14"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2888468"/>
            <a:ext cx="203319" cy="201345"/>
          </a:xfrm>
          <a:prstGeom prst="rect">
            <a:avLst/>
          </a:prstGeom>
        </p:spPr>
      </p:pic>
      <p:pic>
        <p:nvPicPr>
          <p:cNvPr id="16" name="Picture 15"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1752898"/>
            <a:ext cx="203319" cy="201345"/>
          </a:xfrm>
          <a:prstGeom prst="rect">
            <a:avLst/>
          </a:prstGeom>
        </p:spPr>
      </p:pic>
      <p:pic>
        <p:nvPicPr>
          <p:cNvPr id="17" name="Picture 16"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981" y="3484392"/>
            <a:ext cx="203319" cy="201345"/>
          </a:xfrm>
          <a:prstGeom prst="rect">
            <a:avLst/>
          </a:prstGeom>
        </p:spPr>
      </p:pic>
      <p:grpSp>
        <p:nvGrpSpPr>
          <p:cNvPr id="4" name="Group 3"/>
          <p:cNvGrpSpPr/>
          <p:nvPr/>
        </p:nvGrpSpPr>
        <p:grpSpPr>
          <a:xfrm>
            <a:off x="7593261" y="0"/>
            <a:ext cx="1580628" cy="5148469"/>
            <a:chOff x="7593261" y="0"/>
            <a:chExt cx="1580628" cy="5148469"/>
          </a:xfrm>
        </p:grpSpPr>
        <p:sp>
          <p:nvSpPr>
            <p:cNvPr id="12" name="Shape 764"/>
            <p:cNvSpPr/>
            <p:nvPr/>
          </p:nvSpPr>
          <p:spPr>
            <a:xfrm>
              <a:off x="7593261" y="0"/>
              <a:ext cx="1580628" cy="5148469"/>
            </a:xfrm>
            <a:prstGeom prst="rect">
              <a:avLst/>
            </a:prstGeom>
            <a:solidFill>
              <a:srgbClr val="29B6F6"/>
            </a:solidFill>
            <a:ln w="12700">
              <a:miter lim="400000"/>
            </a:ln>
          </p:spPr>
          <p:txBody>
            <a:bodyPr lIns="0" tIns="0" rIns="0" bIns="0" anchor="ctr"/>
            <a:lstStyle/>
            <a:p>
              <a:pPr lvl="0">
                <a:defRPr sz="3200">
                  <a:solidFill>
                    <a:srgbClr val="FFFFFF"/>
                  </a:solidFill>
                </a:defRPr>
              </a:pPr>
              <a:endParaRPr dirty="0"/>
            </a:p>
          </p:txBody>
        </p:sp>
        <p:sp>
          <p:nvSpPr>
            <p:cNvPr id="11" name="Shape 783"/>
            <p:cNvSpPr/>
            <p:nvPr/>
          </p:nvSpPr>
          <p:spPr>
            <a:xfrm>
              <a:off x="8176915" y="3555880"/>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sp>
          <p:nvSpPr>
            <p:cNvPr id="13" name="Shape 783"/>
            <p:cNvSpPr/>
            <p:nvPr/>
          </p:nvSpPr>
          <p:spPr>
            <a:xfrm>
              <a:off x="8176915" y="1515859"/>
              <a:ext cx="422965" cy="24441"/>
            </a:xfrm>
            <a:prstGeom prst="rect">
              <a:avLst/>
            </a:prstGeom>
            <a:solidFill>
              <a:srgbClr val="FFFFFF"/>
            </a:solidFill>
            <a:ln w="12700" cap="flat" cmpd="sng">
              <a:noFill/>
              <a:miter lim="400000"/>
            </a:ln>
            <a:effectLst/>
          </p:spPr>
          <p:txBody>
            <a:bodyPr wrap="square" lIns="0" tIns="0" rIns="0" bIns="0" numCol="1" anchor="ctr">
              <a:noAutofit/>
            </a:bodyPr>
            <a:lstStyle/>
            <a:p>
              <a:pPr lvl="0" algn="ctr">
                <a:defRPr sz="3200">
                  <a:solidFill>
                    <a:srgbClr val="FFFFFF"/>
                  </a:solidFill>
                </a:defRPr>
              </a:pPr>
              <a:endParaRPr sz="2400" dirty="0">
                <a:solidFill>
                  <a:schemeClr val="bg1"/>
                </a:solidFill>
                <a:latin typeface="Raleway"/>
                <a:cs typeface="Raleway"/>
              </a:endParaRPr>
            </a:p>
          </p:txBody>
        </p:sp>
      </p:grpSp>
      <p:pic>
        <p:nvPicPr>
          <p:cNvPr id="19" name="Picture 18" title="person running"/>
          <p:cNvPicPr>
            <a:picLocks noChangeAspect="1"/>
          </p:cNvPicPr>
          <p:nvPr/>
        </p:nvPicPr>
        <p:blipFill>
          <a:blip r:embed="rId4"/>
          <a:stretch>
            <a:fillRect/>
          </a:stretch>
        </p:blipFill>
        <p:spPr>
          <a:xfrm>
            <a:off x="7909953" y="2080576"/>
            <a:ext cx="947244" cy="947244"/>
          </a:xfrm>
          <a:prstGeom prst="rect">
            <a:avLst/>
          </a:prstGeom>
        </p:spPr>
      </p:pic>
    </p:spTree>
    <p:extLst>
      <p:ext uri="{BB962C8B-B14F-4D97-AF65-F5344CB8AC3E}">
        <p14:creationId xmlns:p14="http://schemas.microsoft.com/office/powerpoint/2010/main" val="2936663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495550"/>
            <a:ext cx="9144000" cy="26899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flipV="1">
            <a:off x="-13133" y="2495548"/>
            <a:ext cx="9265989" cy="2702413"/>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Title 1"/>
          <p:cNvSpPr>
            <a:spLocks noGrp="1"/>
          </p:cNvSpPr>
          <p:nvPr>
            <p:ph type="title"/>
          </p:nvPr>
        </p:nvSpPr>
        <p:spPr>
          <a:xfrm>
            <a:off x="447793" y="130723"/>
            <a:ext cx="8237564" cy="356085"/>
          </a:xfrm>
        </p:spPr>
        <p:txBody>
          <a:bodyPr>
            <a:noAutofit/>
          </a:bodyPr>
          <a:lstStyle/>
          <a:p>
            <a:r>
              <a:rPr lang="en-US" sz="2400" dirty="0">
                <a:solidFill>
                  <a:schemeClr val="bg2">
                    <a:lumMod val="25000"/>
                  </a:schemeClr>
                </a:solidFill>
              </a:rPr>
              <a:t>Healthy </a:t>
            </a:r>
            <a:r>
              <a:rPr lang="en-US" sz="2400" dirty="0" smtClean="0">
                <a:solidFill>
                  <a:schemeClr val="bg2">
                    <a:lumMod val="25000"/>
                  </a:schemeClr>
                </a:solidFill>
              </a:rPr>
              <a:t>Living: </a:t>
            </a:r>
            <a:r>
              <a:rPr lang="en-US" sz="2400" dirty="0">
                <a:solidFill>
                  <a:schemeClr val="bg2">
                    <a:lumMod val="25000"/>
                  </a:schemeClr>
                </a:solidFill>
              </a:rPr>
              <a:t>A </a:t>
            </a:r>
            <a:r>
              <a:rPr lang="en-US" sz="2400" dirty="0" smtClean="0">
                <a:solidFill>
                  <a:schemeClr val="bg2">
                    <a:lumMod val="25000"/>
                  </a:schemeClr>
                </a:solidFill>
              </a:rPr>
              <a:t>Closer </a:t>
            </a:r>
            <a:r>
              <a:rPr lang="en-US" sz="2400" dirty="0">
                <a:solidFill>
                  <a:schemeClr val="bg2">
                    <a:lumMod val="25000"/>
                  </a:schemeClr>
                </a:solidFill>
              </a:rPr>
              <a:t>L</a:t>
            </a:r>
            <a:r>
              <a:rPr lang="en-US" sz="2400" dirty="0" smtClean="0">
                <a:solidFill>
                  <a:schemeClr val="bg2">
                    <a:lumMod val="25000"/>
                  </a:schemeClr>
                </a:solidFill>
              </a:rPr>
              <a:t>ook</a:t>
            </a:r>
            <a:endParaRPr lang="en-US" sz="1050" dirty="0">
              <a:solidFill>
                <a:schemeClr val="bg2">
                  <a:lumMod val="25000"/>
                </a:schemeClr>
              </a:solidFill>
            </a:endParaRPr>
          </a:p>
        </p:txBody>
      </p:sp>
      <p:cxnSp>
        <p:nvCxnSpPr>
          <p:cNvPr id="40" name="Straight Connector 39"/>
          <p:cNvCxnSpPr/>
          <p:nvPr/>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5" name="Picture 4" title="ipad screen"/>
          <p:cNvPicPr>
            <a:picLocks noChangeAspect="1"/>
          </p:cNvPicPr>
          <p:nvPr/>
        </p:nvPicPr>
        <p:blipFill rotWithShape="1">
          <a:blip r:embed="rId3" cstate="print">
            <a:extLst>
              <a:ext uri="{28A0092B-C50C-407E-A947-70E740481C1C}">
                <a14:useLocalDpi xmlns:a14="http://schemas.microsoft.com/office/drawing/2010/main"/>
              </a:ext>
            </a:extLst>
          </a:blip>
          <a:srcRect l="25617" t="54449" r="-1"/>
          <a:stretch/>
        </p:blipFill>
        <p:spPr>
          <a:xfrm>
            <a:off x="2006149" y="1434034"/>
            <a:ext cx="5428794" cy="3763929"/>
          </a:xfrm>
          <a:prstGeom prst="rect">
            <a:avLst/>
          </a:prstGeom>
        </p:spPr>
      </p:pic>
      <p:pic>
        <p:nvPicPr>
          <p:cNvPr id="3" name="Picture 2" title="ipad screen"/>
          <p:cNvPicPr>
            <a:picLocks noChangeAspect="1"/>
          </p:cNvPicPr>
          <p:nvPr/>
        </p:nvPicPr>
        <p:blipFill rotWithShape="1">
          <a:blip r:embed="rId4">
            <a:extLst>
              <a:ext uri="{28A0092B-C50C-407E-A947-70E740481C1C}">
                <a14:useLocalDpi xmlns:a14="http://schemas.microsoft.com/office/drawing/2010/main"/>
              </a:ext>
            </a:extLst>
          </a:blip>
          <a:srcRect l="1654" t="405" r="-1654" b="51326"/>
          <a:stretch/>
        </p:blipFill>
        <p:spPr>
          <a:xfrm>
            <a:off x="1355271" y="665480"/>
            <a:ext cx="6911995" cy="4542497"/>
          </a:xfrm>
          <a:prstGeom prst="rect">
            <a:avLst/>
          </a:prstGeom>
        </p:spPr>
      </p:pic>
      <p:sp>
        <p:nvSpPr>
          <p:cNvPr id="2" name="Rectangle 1"/>
          <p:cNvSpPr/>
          <p:nvPr/>
        </p:nvSpPr>
        <p:spPr>
          <a:xfrm>
            <a:off x="5418161" y="4384068"/>
            <a:ext cx="89367" cy="3414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1" name="Rectangle 10"/>
          <p:cNvSpPr/>
          <p:nvPr/>
        </p:nvSpPr>
        <p:spPr>
          <a:xfrm>
            <a:off x="5418161" y="4856492"/>
            <a:ext cx="89367" cy="217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2" name="Rectangle 11"/>
          <p:cNvSpPr/>
          <p:nvPr/>
        </p:nvSpPr>
        <p:spPr>
          <a:xfrm>
            <a:off x="5483479" y="4694831"/>
            <a:ext cx="89367" cy="217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23650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4000" decel="4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24000" decel="4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9" y="1037696"/>
            <a:ext cx="6409985" cy="3026832"/>
          </a:xfrm>
        </p:spPr>
        <p:txBody>
          <a:bodyPr>
            <a:noAutofit/>
          </a:bodyPr>
          <a:lstStyle/>
          <a:p>
            <a:pPr marL="266700" indent="-266700">
              <a:lnSpc>
                <a:spcPct val="110000"/>
              </a:lnSpc>
              <a:buNone/>
            </a:pPr>
            <a:r>
              <a:rPr lang="en-US" sz="1600" b="1" dirty="0" smtClean="0">
                <a:solidFill>
                  <a:schemeClr val="bg2">
                    <a:lumMod val="25000"/>
                  </a:schemeClr>
                </a:solidFill>
              </a:rPr>
              <a:t>Students are learning about:</a:t>
            </a:r>
          </a:p>
          <a:p>
            <a:pPr marL="266700" indent="-266700">
              <a:lnSpc>
                <a:spcPct val="110000"/>
              </a:lnSpc>
            </a:pPr>
            <a:r>
              <a:rPr lang="en-US" sz="1600" dirty="0" smtClean="0">
                <a:solidFill>
                  <a:schemeClr val="tx1">
                    <a:lumMod val="65000"/>
                    <a:lumOff val="35000"/>
                  </a:schemeClr>
                </a:solidFill>
              </a:rPr>
              <a:t>The </a:t>
            </a:r>
            <a:r>
              <a:rPr lang="en-US" sz="1600" dirty="0">
                <a:solidFill>
                  <a:schemeClr val="tx1">
                    <a:lumMod val="65000"/>
                    <a:lumOff val="35000"/>
                  </a:schemeClr>
                </a:solidFill>
              </a:rPr>
              <a:t>names of body parts</a:t>
            </a:r>
          </a:p>
          <a:p>
            <a:pPr marL="266700" indent="-266700">
              <a:lnSpc>
                <a:spcPct val="110000"/>
              </a:lnSpc>
            </a:pPr>
            <a:r>
              <a:rPr lang="en-US" sz="1600" dirty="0">
                <a:solidFill>
                  <a:schemeClr val="tx1">
                    <a:lumMod val="65000"/>
                    <a:lumOff val="35000"/>
                  </a:schemeClr>
                </a:solidFill>
              </a:rPr>
              <a:t>An initial understanding of how bodies work </a:t>
            </a:r>
          </a:p>
          <a:p>
            <a:pPr marL="266700" indent="-266700">
              <a:lnSpc>
                <a:spcPct val="110000"/>
              </a:lnSpc>
            </a:pPr>
            <a:r>
              <a:rPr lang="en-US" sz="1600" dirty="0">
                <a:solidFill>
                  <a:schemeClr val="tx1">
                    <a:lumMod val="65000"/>
                    <a:lumOff val="35000"/>
                  </a:schemeClr>
                </a:solidFill>
              </a:rPr>
              <a:t>Skills for healthy, respectful relationships with peers and families</a:t>
            </a:r>
          </a:p>
          <a:p>
            <a:pPr marL="266700" indent="-266700">
              <a:lnSpc>
                <a:spcPct val="110000"/>
              </a:lnSpc>
            </a:pPr>
            <a:r>
              <a:rPr lang="en-US" sz="1600" dirty="0">
                <a:solidFill>
                  <a:schemeClr val="tx1">
                    <a:lumMod val="65000"/>
                    <a:lumOff val="35000"/>
                  </a:schemeClr>
                </a:solidFill>
              </a:rPr>
              <a:t>Their senses, </a:t>
            </a:r>
            <a:r>
              <a:rPr lang="en-US" sz="1600" dirty="0" smtClean="0">
                <a:solidFill>
                  <a:schemeClr val="tx1">
                    <a:lumMod val="65000"/>
                    <a:lumOff val="35000"/>
                  </a:schemeClr>
                </a:solidFill>
              </a:rPr>
              <a:t>hygiene</a:t>
            </a:r>
            <a:r>
              <a:rPr lang="en-US" sz="1600" dirty="0">
                <a:solidFill>
                  <a:schemeClr val="tx1">
                    <a:lumMod val="65000"/>
                    <a:lumOff val="35000"/>
                  </a:schemeClr>
                </a:solidFill>
              </a:rPr>
              <a:t>, oral health and stages of development </a:t>
            </a:r>
          </a:p>
          <a:p>
            <a:pPr marL="266700" indent="-266700">
              <a:lnSpc>
                <a:spcPct val="110000"/>
              </a:lnSpc>
            </a:pPr>
            <a:r>
              <a:rPr lang="en-US" sz="1600" dirty="0">
                <a:solidFill>
                  <a:schemeClr val="tx1">
                    <a:lumMod val="65000"/>
                    <a:lumOff val="35000"/>
                  </a:schemeClr>
                </a:solidFill>
              </a:rPr>
              <a:t>Physical health as one part of overall health and well-being</a:t>
            </a:r>
          </a:p>
          <a:p>
            <a:pPr marL="266700" indent="-266700">
              <a:lnSpc>
                <a:spcPct val="110000"/>
              </a:lnSpc>
            </a:pPr>
            <a:r>
              <a:rPr lang="en-US" sz="1600" dirty="0">
                <a:solidFill>
                  <a:schemeClr val="tx1">
                    <a:lumMod val="65000"/>
                    <a:lumOff val="35000"/>
                  </a:schemeClr>
                </a:solidFill>
              </a:rPr>
              <a:t>Feelings and </a:t>
            </a:r>
            <a:r>
              <a:rPr lang="en-US" sz="1600" dirty="0" smtClean="0">
                <a:solidFill>
                  <a:schemeClr val="tx1">
                    <a:lumMod val="65000"/>
                    <a:lumOff val="35000"/>
                  </a:schemeClr>
                </a:solidFill>
              </a:rPr>
              <a:t>emotional </a:t>
            </a:r>
            <a:r>
              <a:rPr lang="en-US" sz="1600" dirty="0">
                <a:solidFill>
                  <a:schemeClr val="tx1">
                    <a:lumMod val="65000"/>
                    <a:lumOff val="35000"/>
                  </a:schemeClr>
                </a:solidFill>
              </a:rPr>
              <a:t>awareness and to get help if needed  </a:t>
            </a:r>
          </a:p>
          <a:p>
            <a:pPr marL="266700" indent="-266700">
              <a:lnSpc>
                <a:spcPct val="110000"/>
              </a:lnSpc>
            </a:pPr>
            <a:r>
              <a:rPr lang="en-US" sz="1600" dirty="0">
                <a:solidFill>
                  <a:schemeClr val="tx1">
                    <a:lumMod val="65000"/>
                    <a:lumOff val="35000"/>
                  </a:schemeClr>
                </a:solidFill>
              </a:rPr>
              <a:t>Social and emotional health (e.g., getting along with others, recognizing their feelings, learning coping </a:t>
            </a:r>
            <a:r>
              <a:rPr lang="en-US" sz="1600" dirty="0" smtClean="0">
                <a:solidFill>
                  <a:schemeClr val="tx1">
                    <a:lumMod val="65000"/>
                    <a:lumOff val="35000"/>
                  </a:schemeClr>
                </a:solidFill>
              </a:rPr>
              <a:t>skills, </a:t>
            </a:r>
            <a:r>
              <a:rPr lang="en-US" sz="1600" dirty="0">
                <a:solidFill>
                  <a:schemeClr val="tx1">
                    <a:lumMod val="65000"/>
                    <a:lumOff val="35000"/>
                  </a:schemeClr>
                </a:solidFill>
              </a:rPr>
              <a:t>etc.) </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a:solidFill>
                  <a:schemeClr val="bg2">
                    <a:lumMod val="25000"/>
                  </a:schemeClr>
                </a:solidFill>
              </a:rPr>
              <a:t>Grades </a:t>
            </a:r>
            <a:r>
              <a:rPr lang="en-US" sz="2400" dirty="0" smtClean="0">
                <a:solidFill>
                  <a:schemeClr val="bg2">
                    <a:lumMod val="25000"/>
                  </a:schemeClr>
                </a:solidFill>
              </a:rPr>
              <a:t>1-3: H</a:t>
            </a:r>
            <a:r>
              <a:rPr lang="en-US" sz="2400" dirty="0" smtClean="0">
                <a:solidFill>
                  <a:schemeClr val="tx2"/>
                </a:solidFill>
              </a:rPr>
              <a:t>um</a:t>
            </a:r>
            <a:r>
              <a:rPr lang="en-US" sz="2400" dirty="0" smtClean="0">
                <a:solidFill>
                  <a:schemeClr val="bg2">
                    <a:lumMod val="25000"/>
                  </a:schemeClr>
                </a:solidFill>
              </a:rPr>
              <a:t>an </a:t>
            </a:r>
            <a:r>
              <a:rPr lang="en-US" sz="2400" dirty="0">
                <a:solidFill>
                  <a:schemeClr val="bg2">
                    <a:lumMod val="25000"/>
                  </a:schemeClr>
                </a:solidFill>
              </a:rPr>
              <a:t>D</a:t>
            </a:r>
            <a:r>
              <a:rPr lang="en-US" sz="2400" dirty="0" smtClean="0">
                <a:solidFill>
                  <a:schemeClr val="bg2">
                    <a:lumMod val="25000"/>
                  </a:schemeClr>
                </a:solidFill>
              </a:rPr>
              <a:t>evelopment </a:t>
            </a:r>
            <a:br>
              <a:rPr lang="en-US" sz="2400" dirty="0" smtClean="0">
                <a:solidFill>
                  <a:schemeClr val="bg2">
                    <a:lumMod val="25000"/>
                  </a:schemeClr>
                </a:solidFill>
              </a:rPr>
            </a:br>
            <a:r>
              <a:rPr lang="en-US" sz="2400" dirty="0" smtClean="0">
                <a:solidFill>
                  <a:schemeClr val="bg2">
                    <a:lumMod val="25000"/>
                  </a:schemeClr>
                </a:solidFill>
              </a:rPr>
              <a:t>and Sexual Health</a:t>
            </a:r>
            <a:endParaRPr lang="en-US" sz="2000" dirty="0">
              <a:solidFill>
                <a:schemeClr val="bg2">
                  <a:lumMod val="25000"/>
                </a:schemeClr>
              </a:solidFill>
            </a:endParaRPr>
          </a:p>
        </p:txBody>
      </p:sp>
      <p:sp>
        <p:nvSpPr>
          <p:cNvPr id="5" name="Rectangle 4"/>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icons for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35198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1000"/>
                                        <p:tgtEl>
                                          <p:spTgt spid="6"/>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8" y="1212351"/>
            <a:ext cx="5588001" cy="2639982"/>
          </a:xfrm>
        </p:spPr>
        <p:txBody>
          <a:bodyPr>
            <a:noAutofit/>
          </a:bodyPr>
          <a:lstStyle/>
          <a:p>
            <a:pPr>
              <a:lnSpc>
                <a:spcPct val="120000"/>
              </a:lnSpc>
              <a:buNone/>
            </a:pPr>
            <a:r>
              <a:rPr lang="en-US" sz="1600" b="1" dirty="0" smtClean="0">
                <a:solidFill>
                  <a:schemeClr val="bg2">
                    <a:lumMod val="25000"/>
                  </a:schemeClr>
                </a:solidFill>
              </a:rPr>
              <a:t>Students are learning:</a:t>
            </a:r>
          </a:p>
          <a:p>
            <a:pPr>
              <a:lnSpc>
                <a:spcPct val="120000"/>
              </a:lnSpc>
            </a:pPr>
            <a:r>
              <a:rPr lang="en-US" sz="1600" dirty="0" smtClean="0">
                <a:solidFill>
                  <a:schemeClr val="tx1">
                    <a:lumMod val="65000"/>
                    <a:lumOff val="35000"/>
                  </a:schemeClr>
                </a:solidFill>
              </a:rPr>
              <a:t>About </a:t>
            </a:r>
            <a:r>
              <a:rPr lang="en-US" sz="1600" dirty="0">
                <a:solidFill>
                  <a:schemeClr val="tx1">
                    <a:lumMod val="65000"/>
                    <a:lumOff val="35000"/>
                  </a:schemeClr>
                </a:solidFill>
              </a:rPr>
              <a:t>the physical changes that occur during puberty </a:t>
            </a:r>
          </a:p>
          <a:p>
            <a:pPr>
              <a:lnSpc>
                <a:spcPct val="120000"/>
              </a:lnSpc>
            </a:pPr>
            <a:r>
              <a:rPr lang="en-US" sz="1600" dirty="0">
                <a:solidFill>
                  <a:schemeClr val="tx1">
                    <a:lumMod val="65000"/>
                    <a:lumOff val="35000"/>
                  </a:schemeClr>
                </a:solidFill>
              </a:rPr>
              <a:t>About the emotional and interpersonal changes and stresses that come with puberty </a:t>
            </a:r>
          </a:p>
          <a:p>
            <a:pPr>
              <a:lnSpc>
                <a:spcPct val="120000"/>
              </a:lnSpc>
            </a:pPr>
            <a:r>
              <a:rPr lang="en-US" sz="1600" dirty="0">
                <a:solidFill>
                  <a:schemeClr val="tx1">
                    <a:lumMod val="65000"/>
                    <a:lumOff val="35000"/>
                  </a:schemeClr>
                </a:solidFill>
              </a:rPr>
              <a:t>To understand </a:t>
            </a:r>
            <a:r>
              <a:rPr lang="en-US" sz="1600" dirty="0" smtClean="0">
                <a:solidFill>
                  <a:schemeClr val="tx1">
                    <a:lumMod val="65000"/>
                    <a:lumOff val="35000"/>
                  </a:schemeClr>
                </a:solidFill>
              </a:rPr>
              <a:t>reproductive </a:t>
            </a:r>
            <a:r>
              <a:rPr lang="en-US" sz="1600" dirty="0">
                <a:solidFill>
                  <a:schemeClr val="tx1">
                    <a:lumMod val="65000"/>
                    <a:lumOff val="35000"/>
                  </a:schemeClr>
                </a:solidFill>
              </a:rPr>
              <a:t>and </a:t>
            </a:r>
            <a:r>
              <a:rPr lang="en-US" sz="1600" dirty="0" smtClean="0">
                <a:solidFill>
                  <a:schemeClr val="tx1">
                    <a:lumMod val="65000"/>
                    <a:lumOff val="35000"/>
                  </a:schemeClr>
                </a:solidFill>
              </a:rPr>
              <a:t>bodily </a:t>
            </a:r>
            <a:r>
              <a:rPr lang="en-US" sz="1600" dirty="0">
                <a:solidFill>
                  <a:schemeClr val="tx1">
                    <a:lumMod val="65000"/>
                    <a:lumOff val="35000"/>
                  </a:schemeClr>
                </a:solidFill>
              </a:rPr>
              <a:t>processes </a:t>
            </a:r>
            <a:endParaRPr lang="en-US" sz="1600" dirty="0" smtClean="0">
              <a:solidFill>
                <a:schemeClr val="tx1">
                  <a:lumMod val="65000"/>
                  <a:lumOff val="35000"/>
                </a:schemeClr>
              </a:solidFill>
            </a:endParaRPr>
          </a:p>
          <a:p>
            <a:pPr>
              <a:lnSpc>
                <a:spcPct val="120000"/>
              </a:lnSpc>
            </a:pPr>
            <a:r>
              <a:rPr lang="en-US" sz="1600" dirty="0" smtClean="0">
                <a:solidFill>
                  <a:schemeClr val="tx1">
                    <a:lumMod val="65000"/>
                    <a:lumOff val="35000"/>
                  </a:schemeClr>
                </a:solidFill>
              </a:rPr>
              <a:t>More </a:t>
            </a:r>
            <a:r>
              <a:rPr lang="en-US" sz="1600" dirty="0">
                <a:solidFill>
                  <a:schemeClr val="tx1">
                    <a:lumMod val="65000"/>
                    <a:lumOff val="35000"/>
                  </a:schemeClr>
                </a:solidFill>
              </a:rPr>
              <a:t>about healthy relationships</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smtClean="0">
                <a:solidFill>
                  <a:srgbClr val="045174"/>
                </a:solidFill>
              </a:rPr>
              <a:t>Grades 4-6: Human Development </a:t>
            </a:r>
            <a:br>
              <a:rPr lang="en-US" sz="2400" dirty="0" smtClean="0">
                <a:solidFill>
                  <a:srgbClr val="045174"/>
                </a:solidFill>
              </a:rPr>
            </a:br>
            <a:r>
              <a:rPr lang="en-US" sz="2400" dirty="0" smtClean="0">
                <a:solidFill>
                  <a:srgbClr val="045174"/>
                </a:solidFill>
              </a:rPr>
              <a:t>and Sexual Health</a:t>
            </a:r>
            <a:endParaRPr lang="en-US" sz="2400" dirty="0">
              <a:solidFill>
                <a:srgbClr val="045174"/>
              </a:solidFill>
            </a:endParaRPr>
          </a:p>
        </p:txBody>
      </p:sp>
      <p:sp>
        <p:nvSpPr>
          <p:cNvPr id="4" name="Rectangle 3"/>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cons for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15501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1000"/>
                                        <p:tgtEl>
                                          <p:spTgt spid="5"/>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2"/>
            <a:ext cx="9144000" cy="5143501"/>
          </a:xfrm>
          <a:prstGeom prst="rect">
            <a:avLst/>
          </a:prstGeom>
          <a:solidFill>
            <a:schemeClr val="bg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645909" y="793297"/>
            <a:ext cx="7772400" cy="1101725"/>
          </a:xfrm>
        </p:spPr>
        <p:txBody>
          <a:bodyPr>
            <a:normAutofit fontScale="90000"/>
          </a:bodyPr>
          <a:lstStyle/>
          <a:p>
            <a:pPr algn="ctr"/>
            <a:r>
              <a:rPr lang="en-US" sz="2800" b="0" dirty="0">
                <a:solidFill>
                  <a:srgbClr val="02283A"/>
                </a:solidFill>
              </a:rPr>
              <a:t>The 2015 Health and Physical Education </a:t>
            </a:r>
            <a:r>
              <a:rPr lang="en-US" sz="2800" b="0" dirty="0" smtClean="0">
                <a:solidFill>
                  <a:srgbClr val="02283A"/>
                </a:solidFill>
              </a:rPr>
              <a:t>Curriculum</a:t>
            </a:r>
            <a:r>
              <a:rPr lang="en-US" sz="2800" b="0" dirty="0">
                <a:solidFill>
                  <a:srgbClr val="02283A"/>
                </a:solidFill>
              </a:rPr>
              <a:t/>
            </a:r>
            <a:br>
              <a:rPr lang="en-US" sz="2800" b="0" dirty="0">
                <a:solidFill>
                  <a:srgbClr val="02283A"/>
                </a:solidFill>
              </a:rPr>
            </a:br>
            <a:endParaRPr lang="en-US" sz="2800" b="0" dirty="0">
              <a:solidFill>
                <a:srgbClr val="02283A"/>
              </a:solidFill>
            </a:endParaRPr>
          </a:p>
        </p:txBody>
      </p:sp>
      <p:sp>
        <p:nvSpPr>
          <p:cNvPr id="12" name="Oval 11"/>
          <p:cNvSpPr>
            <a:spLocks noChangeAspect="1"/>
          </p:cNvSpPr>
          <p:nvPr/>
        </p:nvSpPr>
        <p:spPr>
          <a:xfrm>
            <a:off x="4009262" y="2260514"/>
            <a:ext cx="1122808" cy="11228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9"/>
          <p:cNvSpPr>
            <a:spLocks noEditPoints="1"/>
          </p:cNvSpPr>
          <p:nvPr/>
        </p:nvSpPr>
        <p:spPr bwMode="auto">
          <a:xfrm>
            <a:off x="4386104" y="2632904"/>
            <a:ext cx="357836" cy="357836"/>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9" name="Freeform 154"/>
          <p:cNvSpPr>
            <a:spLocks noEditPoints="1"/>
          </p:cNvSpPr>
          <p:nvPr/>
        </p:nvSpPr>
        <p:spPr bwMode="auto">
          <a:xfrm>
            <a:off x="7281673" y="2665290"/>
            <a:ext cx="358898" cy="293064"/>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pic>
        <p:nvPicPr>
          <p:cNvPr id="24" name="Picture 23" descr="openbook.emf" title="open book"/>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6910" y="2652243"/>
            <a:ext cx="407040" cy="362311"/>
          </a:xfrm>
          <a:prstGeom prst="rect">
            <a:avLst/>
          </a:prstGeom>
        </p:spPr>
      </p:pic>
      <p:pic>
        <p:nvPicPr>
          <p:cNvPr id="25" name="Picture 24" descr="heart.emf" title="heart"/>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49778" y="2665290"/>
            <a:ext cx="441589" cy="362329"/>
          </a:xfrm>
          <a:prstGeom prst="rect">
            <a:avLst/>
          </a:prstGeom>
        </p:spPr>
      </p:pic>
      <p:pic>
        <p:nvPicPr>
          <p:cNvPr id="26" name="Picture 25" descr="men_arrow.emf" title="man with arrow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07071" y="2514088"/>
            <a:ext cx="453268" cy="580404"/>
          </a:xfrm>
          <a:prstGeom prst="rect">
            <a:avLst/>
          </a:prstGeom>
        </p:spPr>
      </p:pic>
      <p:pic>
        <p:nvPicPr>
          <p:cNvPr id="3" name="HP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93907" y="1534493"/>
            <a:ext cx="5546664" cy="3119998"/>
          </a:xfrm>
          <a:prstGeom prst="rect">
            <a:avLst/>
          </a:prstGeom>
        </p:spPr>
      </p:pic>
    </p:spTree>
    <p:extLst>
      <p:ext uri="{BB962C8B-B14F-4D97-AF65-F5344CB8AC3E}">
        <p14:creationId xmlns:p14="http://schemas.microsoft.com/office/powerpoint/2010/main" val="232774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4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7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90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11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22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cTn>
                <p:tgtEl>
                  <p:spTgt spid="3"/>
                </p:tgtEl>
              </p:cMediaNode>
            </p:video>
          </p:childTnLst>
        </p:cTn>
      </p:par>
    </p:tnLst>
    <p:bldLst>
      <p:bldP spid="2" grpId="0"/>
      <p:bldP spid="12" grpId="0" animBg="1"/>
      <p:bldP spid="13"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0997" y="1079498"/>
            <a:ext cx="6265336" cy="2434166"/>
          </a:xfrm>
        </p:spPr>
        <p:txBody>
          <a:bodyPr>
            <a:noAutofit/>
          </a:bodyPr>
          <a:lstStyle/>
          <a:p>
            <a:pPr>
              <a:buNone/>
            </a:pPr>
            <a:r>
              <a:rPr lang="en-US" sz="1600" b="1" dirty="0" smtClean="0">
                <a:solidFill>
                  <a:schemeClr val="bg2">
                    <a:lumMod val="25000"/>
                  </a:schemeClr>
                </a:solidFill>
              </a:rPr>
              <a:t>Students are learning:</a:t>
            </a:r>
          </a:p>
          <a:p>
            <a:pPr>
              <a:spcBef>
                <a:spcPts val="600"/>
              </a:spcBef>
            </a:pPr>
            <a:r>
              <a:rPr lang="en-US" sz="1600" dirty="0" smtClean="0">
                <a:solidFill>
                  <a:schemeClr val="tx1">
                    <a:lumMod val="65000"/>
                    <a:lumOff val="35000"/>
                  </a:schemeClr>
                </a:solidFill>
              </a:rPr>
              <a:t>Identity</a:t>
            </a:r>
            <a:r>
              <a:rPr lang="en-US" sz="1600" dirty="0">
                <a:solidFill>
                  <a:schemeClr val="tx1">
                    <a:lumMod val="65000"/>
                    <a:lumOff val="35000"/>
                  </a:schemeClr>
                </a:solidFill>
              </a:rPr>
              <a:t>, personal safety, </a:t>
            </a:r>
            <a:r>
              <a:rPr lang="en-US" sz="1600" dirty="0" smtClean="0">
                <a:solidFill>
                  <a:schemeClr val="tx1">
                    <a:lumMod val="65000"/>
                    <a:lumOff val="35000"/>
                  </a:schemeClr>
                </a:solidFill>
              </a:rPr>
              <a:t>decision making </a:t>
            </a:r>
            <a:r>
              <a:rPr lang="en-US" sz="1600" dirty="0">
                <a:solidFill>
                  <a:schemeClr val="tx1">
                    <a:lumMod val="65000"/>
                    <a:lumOff val="35000"/>
                  </a:schemeClr>
                </a:solidFill>
              </a:rPr>
              <a:t>and relationships with peers, </a:t>
            </a:r>
            <a:r>
              <a:rPr lang="en-US" sz="1600" dirty="0" smtClean="0">
                <a:solidFill>
                  <a:schemeClr val="tx1">
                    <a:lumMod val="65000"/>
                    <a:lumOff val="35000"/>
                  </a:schemeClr>
                </a:solidFill>
              </a:rPr>
              <a:t>family </a:t>
            </a:r>
            <a:r>
              <a:rPr lang="en-US" sz="1600" dirty="0">
                <a:solidFill>
                  <a:schemeClr val="tx1">
                    <a:lumMod val="65000"/>
                    <a:lumOff val="35000"/>
                  </a:schemeClr>
                </a:solidFill>
              </a:rPr>
              <a:t>and romantic partners</a:t>
            </a:r>
          </a:p>
          <a:p>
            <a:pPr>
              <a:spcBef>
                <a:spcPts val="600"/>
              </a:spcBef>
            </a:pPr>
            <a:r>
              <a:rPr lang="en-US" sz="1600" dirty="0">
                <a:solidFill>
                  <a:schemeClr val="tx1">
                    <a:lumMod val="65000"/>
                    <a:lumOff val="35000"/>
                  </a:schemeClr>
                </a:solidFill>
              </a:rPr>
              <a:t>Delaying sexual activity</a:t>
            </a:r>
          </a:p>
          <a:p>
            <a:pPr>
              <a:spcBef>
                <a:spcPts val="600"/>
              </a:spcBef>
            </a:pPr>
            <a:r>
              <a:rPr lang="en-US" sz="1600" dirty="0">
                <a:solidFill>
                  <a:schemeClr val="tx1">
                    <a:lumMod val="65000"/>
                    <a:lumOff val="35000"/>
                  </a:schemeClr>
                </a:solidFill>
              </a:rPr>
              <a:t>Preventing sexually transmitted infections and pregnancy </a:t>
            </a:r>
          </a:p>
          <a:p>
            <a:pPr>
              <a:spcBef>
                <a:spcPts val="600"/>
              </a:spcBef>
            </a:pPr>
            <a:r>
              <a:rPr lang="en-US" sz="1600" dirty="0">
                <a:solidFill>
                  <a:schemeClr val="tx1">
                    <a:lumMod val="65000"/>
                    <a:lumOff val="35000"/>
                  </a:schemeClr>
                </a:solidFill>
              </a:rPr>
              <a:t>Factors that influence decisions (e.g</a:t>
            </a:r>
            <a:r>
              <a:rPr lang="en-US" sz="1600" dirty="0" smtClean="0">
                <a:solidFill>
                  <a:schemeClr val="tx1">
                    <a:lumMod val="65000"/>
                    <a:lumOff val="35000"/>
                  </a:schemeClr>
                </a:solidFill>
              </a:rPr>
              <a:t>., </a:t>
            </a:r>
            <a:r>
              <a:rPr lang="en-US" sz="1600" dirty="0">
                <a:solidFill>
                  <a:schemeClr val="tx1">
                    <a:lumMod val="65000"/>
                    <a:lumOff val="35000"/>
                  </a:schemeClr>
                </a:solidFill>
              </a:rPr>
              <a:t>peers, media and information) </a:t>
            </a:r>
          </a:p>
          <a:p>
            <a:pPr>
              <a:spcBef>
                <a:spcPts val="600"/>
              </a:spcBef>
            </a:pPr>
            <a:r>
              <a:rPr lang="en-US" sz="1600" dirty="0">
                <a:solidFill>
                  <a:schemeClr val="tx1">
                    <a:lumMod val="65000"/>
                    <a:lumOff val="35000"/>
                  </a:schemeClr>
                </a:solidFill>
              </a:rPr>
              <a:t>Resources related to sexual health such as public health services, community health agencies, reliable and accurate websites</a:t>
            </a:r>
          </a:p>
        </p:txBody>
      </p:sp>
      <p:sp>
        <p:nvSpPr>
          <p:cNvPr id="2" name="Title 1"/>
          <p:cNvSpPr>
            <a:spLocks noGrp="1"/>
          </p:cNvSpPr>
          <p:nvPr>
            <p:ph type="title" idx="4294967295"/>
          </p:nvPr>
        </p:nvSpPr>
        <p:spPr>
          <a:xfrm>
            <a:off x="465667" y="130175"/>
            <a:ext cx="8678333" cy="865188"/>
          </a:xfrm>
        </p:spPr>
        <p:txBody>
          <a:bodyPr>
            <a:noAutofit/>
          </a:bodyPr>
          <a:lstStyle/>
          <a:p>
            <a:pPr marL="0" indent="0"/>
            <a:r>
              <a:rPr lang="en-US" sz="2400" dirty="0" smtClean="0">
                <a:solidFill>
                  <a:schemeClr val="bg2">
                    <a:lumMod val="25000"/>
                  </a:schemeClr>
                </a:solidFill>
              </a:rPr>
              <a:t>Grades 7-12: Human </a:t>
            </a:r>
            <a:r>
              <a:rPr lang="en-US" sz="2400" dirty="0">
                <a:solidFill>
                  <a:schemeClr val="bg2">
                    <a:lumMod val="25000"/>
                  </a:schemeClr>
                </a:solidFill>
              </a:rPr>
              <a:t>D</a:t>
            </a:r>
            <a:r>
              <a:rPr lang="en-US" sz="2400" dirty="0" smtClean="0">
                <a:solidFill>
                  <a:schemeClr val="bg2">
                    <a:lumMod val="25000"/>
                  </a:schemeClr>
                </a:solidFill>
              </a:rPr>
              <a:t>evelopment </a:t>
            </a:r>
            <a:br>
              <a:rPr lang="en-US" sz="2400" dirty="0" smtClean="0">
                <a:solidFill>
                  <a:schemeClr val="bg2">
                    <a:lumMod val="25000"/>
                  </a:schemeClr>
                </a:solidFill>
              </a:rPr>
            </a:br>
            <a:r>
              <a:rPr lang="en-US" sz="2400" dirty="0" smtClean="0">
                <a:solidFill>
                  <a:schemeClr val="bg2">
                    <a:lumMod val="25000"/>
                  </a:schemeClr>
                </a:solidFill>
              </a:rPr>
              <a:t>and Sexual Health</a:t>
            </a:r>
            <a:endParaRPr lang="en-US" sz="2400" dirty="0">
              <a:solidFill>
                <a:schemeClr val="bg2">
                  <a:lumMod val="25000"/>
                </a:schemeClr>
              </a:solidFill>
            </a:endParaRPr>
          </a:p>
        </p:txBody>
      </p:sp>
      <p:sp>
        <p:nvSpPr>
          <p:cNvPr id="4" name="Rectangle 3"/>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icons of male and female" title="ic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652" y="-53301"/>
            <a:ext cx="2331847" cy="5143500"/>
          </a:xfrm>
          <a:prstGeom prst="rect">
            <a:avLst/>
          </a:prstGeom>
        </p:spPr>
      </p:pic>
    </p:spTree>
    <p:extLst>
      <p:ext uri="{BB962C8B-B14F-4D97-AF65-F5344CB8AC3E}">
        <p14:creationId xmlns:p14="http://schemas.microsoft.com/office/powerpoint/2010/main" val="101921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1000"/>
                                        <p:tgtEl>
                                          <p:spTgt spid="5"/>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Resources for Parents</a:t>
            </a:r>
          </a:p>
        </p:txBody>
      </p:sp>
      <p:sp>
        <p:nvSpPr>
          <p:cNvPr id="4" name="Content Placeholder 2"/>
          <p:cNvSpPr txBox="1">
            <a:spLocks/>
          </p:cNvSpPr>
          <p:nvPr/>
        </p:nvSpPr>
        <p:spPr>
          <a:xfrm>
            <a:off x="447793" y="712788"/>
            <a:ext cx="7689339" cy="3159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smtClean="0">
                <a:solidFill>
                  <a:schemeClr val="bg2">
                    <a:lumMod val="25000"/>
                  </a:schemeClr>
                </a:solidFill>
              </a:rPr>
              <a:t>Curriculum Guides </a:t>
            </a:r>
            <a:r>
              <a:rPr lang="en-US" sz="1600" b="1" dirty="0">
                <a:solidFill>
                  <a:schemeClr val="bg2">
                    <a:lumMod val="25000"/>
                  </a:schemeClr>
                </a:solidFill>
              </a:rPr>
              <a:t>and Overviews:</a:t>
            </a:r>
          </a:p>
          <a:p>
            <a:pPr marL="266700" indent="-266700">
              <a:spcBef>
                <a:spcPts val="600"/>
              </a:spcBef>
            </a:pPr>
            <a:r>
              <a:rPr lang="en-US" sz="1500" dirty="0" smtClean="0">
                <a:solidFill>
                  <a:schemeClr val="tx1">
                    <a:lumMod val="65000"/>
                    <a:lumOff val="35000"/>
                  </a:schemeClr>
                </a:solidFill>
              </a:rPr>
              <a:t>Grade-by-Grade Curriculum Overviews</a:t>
            </a:r>
          </a:p>
          <a:p>
            <a:pPr marL="266700" indent="-266700">
              <a:spcBef>
                <a:spcPts val="600"/>
              </a:spcBef>
            </a:pPr>
            <a:r>
              <a:rPr lang="en-US" sz="1500" dirty="0" smtClean="0">
                <a:solidFill>
                  <a:schemeClr val="tx1">
                    <a:lumMod val="65000"/>
                    <a:lumOff val="35000"/>
                  </a:schemeClr>
                </a:solidFill>
              </a:rPr>
              <a:t>Guide to Revised HPE Curriculum, Grades 1-12</a:t>
            </a:r>
          </a:p>
          <a:p>
            <a:pPr marL="266700" indent="-266700">
              <a:spcBef>
                <a:spcPts val="600"/>
              </a:spcBef>
            </a:pPr>
            <a:r>
              <a:rPr lang="en-US" sz="1500" dirty="0" smtClean="0">
                <a:solidFill>
                  <a:schemeClr val="tx1">
                    <a:lumMod val="65000"/>
                    <a:lumOff val="35000"/>
                  </a:schemeClr>
                </a:solidFill>
              </a:rPr>
              <a:t>Guides to Human Development and Sexual Health in the HPE  </a:t>
            </a:r>
            <a:br>
              <a:rPr lang="en-US" sz="1500" dirty="0" smtClean="0">
                <a:solidFill>
                  <a:schemeClr val="tx1">
                    <a:lumMod val="65000"/>
                    <a:lumOff val="35000"/>
                  </a:schemeClr>
                </a:solidFill>
              </a:rPr>
            </a:br>
            <a:r>
              <a:rPr lang="en-US" sz="1500" dirty="0" smtClean="0">
                <a:solidFill>
                  <a:schemeClr val="tx1">
                    <a:lumMod val="65000"/>
                    <a:lumOff val="35000"/>
                  </a:schemeClr>
                </a:solidFill>
              </a:rPr>
              <a:t>Curriculum, for Grades 1-6 and for Grades 7-12</a:t>
            </a:r>
          </a:p>
          <a:p>
            <a:pPr marL="266700" indent="-266700">
              <a:spcBef>
                <a:spcPts val="600"/>
              </a:spcBef>
              <a:spcAft>
                <a:spcPts val="600"/>
              </a:spcAft>
            </a:pPr>
            <a:r>
              <a:rPr lang="en-US" sz="1500" dirty="0">
                <a:solidFill>
                  <a:schemeClr val="tx1">
                    <a:lumMod val="65000"/>
                    <a:lumOff val="35000"/>
                  </a:schemeClr>
                </a:solidFill>
              </a:rPr>
              <a:t>Overview of </a:t>
            </a:r>
            <a:r>
              <a:rPr lang="en-US" sz="1500" dirty="0" smtClean="0">
                <a:solidFill>
                  <a:schemeClr val="tx1">
                    <a:lumMod val="65000"/>
                    <a:lumOff val="35000"/>
                  </a:schemeClr>
                </a:solidFill>
              </a:rPr>
              <a:t>Sexual </a:t>
            </a:r>
            <a:r>
              <a:rPr lang="en-US" sz="1500" dirty="0">
                <a:solidFill>
                  <a:schemeClr val="tx1">
                    <a:lumMod val="65000"/>
                    <a:lumOff val="35000"/>
                  </a:schemeClr>
                </a:solidFill>
              </a:rPr>
              <a:t>H</a:t>
            </a:r>
            <a:r>
              <a:rPr lang="en-US" sz="1500" dirty="0" smtClean="0">
                <a:solidFill>
                  <a:schemeClr val="tx1">
                    <a:lumMod val="65000"/>
                    <a:lumOff val="35000"/>
                  </a:schemeClr>
                </a:solidFill>
              </a:rPr>
              <a:t>ealth </a:t>
            </a:r>
            <a:r>
              <a:rPr lang="en-US" sz="1500" dirty="0">
                <a:solidFill>
                  <a:schemeClr val="tx1">
                    <a:lumMod val="65000"/>
                    <a:lumOff val="35000"/>
                  </a:schemeClr>
                </a:solidFill>
              </a:rPr>
              <a:t>C</a:t>
            </a:r>
            <a:r>
              <a:rPr lang="en-US" sz="1500" dirty="0" smtClean="0">
                <a:solidFill>
                  <a:schemeClr val="tx1">
                    <a:lumMod val="65000"/>
                    <a:lumOff val="35000"/>
                  </a:schemeClr>
                </a:solidFill>
              </a:rPr>
              <a:t>omponent </a:t>
            </a:r>
            <a:r>
              <a:rPr lang="en-US" sz="1500" dirty="0" smtClean="0">
                <a:solidFill>
                  <a:schemeClr val="tx1">
                    <a:lumMod val="65000"/>
                    <a:lumOff val="35000"/>
                  </a:schemeClr>
                </a:solidFill>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hlinkClick r:id="rId3"/>
              </a:rPr>
              <a:t>Ontario.ca\HPE</a:t>
            </a:r>
            <a:r>
              <a:rPr lang="en-US" sz="1500" dirty="0" smtClean="0">
                <a:solidFill>
                  <a:schemeClr val="tx1">
                    <a:lumMod val="65000"/>
                    <a:lumOff val="35000"/>
                  </a:schemeClr>
                </a:solidFill>
                <a:latin typeface="Arial" panose="020B0604020202020204" pitchFamily="34" charset="0"/>
                <a:cs typeface="Arial" panose="020B0604020202020204" pitchFamily="34" charset="0"/>
              </a:rPr>
              <a:t>)</a:t>
            </a:r>
          </a:p>
          <a:p>
            <a:pPr marL="0" indent="0">
              <a:buFont typeface="Arial"/>
              <a:buNone/>
            </a:pPr>
            <a:r>
              <a:rPr lang="en-US" sz="1600" b="1" dirty="0" smtClean="0">
                <a:solidFill>
                  <a:schemeClr val="bg2">
                    <a:lumMod val="25000"/>
                  </a:schemeClr>
                </a:solidFill>
              </a:rPr>
              <a:t>Quick Facts for Parents </a:t>
            </a:r>
            <a:r>
              <a:rPr lang="en-US" sz="1600" b="1" dirty="0">
                <a:solidFill>
                  <a:schemeClr val="bg2">
                    <a:lumMod val="25000"/>
                  </a:schemeClr>
                </a:solidFill>
              </a:rPr>
              <a:t>– </a:t>
            </a:r>
            <a:r>
              <a:rPr lang="en-US" sz="1600" b="1" dirty="0" smtClean="0">
                <a:solidFill>
                  <a:schemeClr val="bg2">
                    <a:lumMod val="25000"/>
                  </a:schemeClr>
                </a:solidFill>
              </a:rPr>
              <a:t>Learning About:</a:t>
            </a:r>
          </a:p>
          <a:p>
            <a:pPr marL="285750" lvl="1">
              <a:spcBef>
                <a:spcPts val="600"/>
              </a:spcBef>
              <a:buFont typeface="Arial" pitchFamily="34" charset="0"/>
              <a:buChar char="•"/>
            </a:pPr>
            <a:r>
              <a:rPr lang="en-US" sz="1500" dirty="0" smtClean="0">
                <a:solidFill>
                  <a:schemeClr val="tx1">
                    <a:lumMod val="65000"/>
                    <a:lumOff val="35000"/>
                  </a:schemeClr>
                </a:solidFill>
              </a:rPr>
              <a:t>Healthy Relationships and Consent</a:t>
            </a:r>
          </a:p>
          <a:p>
            <a:pPr marL="285750" lvl="1">
              <a:spcBef>
                <a:spcPts val="600"/>
              </a:spcBef>
              <a:buFont typeface="Arial" pitchFamily="34" charset="0"/>
              <a:buChar char="•"/>
            </a:pPr>
            <a:r>
              <a:rPr lang="en-US" sz="1500" dirty="0" smtClean="0">
                <a:solidFill>
                  <a:schemeClr val="tx1">
                    <a:lumMod val="65000"/>
                    <a:lumOff val="35000"/>
                  </a:schemeClr>
                </a:solidFill>
              </a:rPr>
              <a:t>Online Safety, including Risks of Sexting</a:t>
            </a:r>
          </a:p>
          <a:p>
            <a:pPr marL="285750" lvl="1">
              <a:spcBef>
                <a:spcPts val="600"/>
              </a:spcBef>
              <a:buFont typeface="Arial" pitchFamily="34" charset="0"/>
              <a:buChar char="•"/>
            </a:pPr>
            <a:r>
              <a:rPr lang="en-US" sz="1500" dirty="0" smtClean="0">
                <a:solidFill>
                  <a:schemeClr val="tx1">
                    <a:lumMod val="65000"/>
                    <a:lumOff val="35000"/>
                  </a:schemeClr>
                </a:solidFill>
              </a:rPr>
              <a:t>Mental Health</a:t>
            </a:r>
          </a:p>
          <a:p>
            <a:pPr marL="285750" lvl="1">
              <a:spcBef>
                <a:spcPts val="600"/>
              </a:spcBef>
              <a:buFont typeface="Arial" pitchFamily="34" charset="0"/>
              <a:buChar char="•"/>
            </a:pPr>
            <a:r>
              <a:rPr lang="en-US" sz="1500" dirty="0" smtClean="0">
                <a:solidFill>
                  <a:schemeClr val="tx1">
                    <a:lumMod val="65000"/>
                    <a:lumOff val="35000"/>
                  </a:schemeClr>
                </a:solidFill>
              </a:rPr>
              <a:t>Concussions</a:t>
            </a:r>
          </a:p>
          <a:p>
            <a:pPr marL="285750" lvl="1">
              <a:spcBef>
                <a:spcPts val="600"/>
              </a:spcBef>
              <a:buFont typeface="Arial" pitchFamily="34" charset="0"/>
              <a:buChar char="•"/>
            </a:pPr>
            <a:r>
              <a:rPr lang="en-US" sz="1500" dirty="0" smtClean="0">
                <a:solidFill>
                  <a:schemeClr val="tx1">
                    <a:lumMod val="65000"/>
                    <a:lumOff val="35000"/>
                  </a:schemeClr>
                </a:solidFill>
              </a:rPr>
              <a:t>Staying Safe</a:t>
            </a:r>
          </a:p>
          <a:p>
            <a:pPr marL="285750" lvl="1">
              <a:spcBef>
                <a:spcPts val="600"/>
              </a:spcBef>
              <a:buFont typeface="Arial" pitchFamily="34" charset="0"/>
              <a:buChar char="•"/>
            </a:pPr>
            <a:r>
              <a:rPr lang="en-US" sz="1500" dirty="0" smtClean="0">
                <a:solidFill>
                  <a:schemeClr val="tx1">
                    <a:lumMod val="65000"/>
                    <a:lumOff val="35000"/>
                  </a:schemeClr>
                </a:solidFill>
              </a:rPr>
              <a:t>Active Transportation</a:t>
            </a:r>
          </a:p>
          <a:p>
            <a:pPr marL="0" indent="0">
              <a:buFont typeface="Arial"/>
              <a:buNone/>
            </a:pPr>
            <a:endParaRPr lang="en-US" sz="1000" dirty="0" smtClean="0">
              <a:solidFill>
                <a:srgbClr val="595959"/>
              </a:solidFill>
            </a:endParaRPr>
          </a:p>
          <a:p>
            <a:endParaRPr lang="en-US" sz="1800" dirty="0" smtClean="0">
              <a:solidFill>
                <a:srgbClr val="595959"/>
              </a:solidFill>
            </a:endParaRPr>
          </a:p>
          <a:p>
            <a:pPr marL="0" indent="0">
              <a:lnSpc>
                <a:spcPct val="150000"/>
              </a:lnSpc>
              <a:buFont typeface="Arial"/>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5270500" y="1384300"/>
            <a:ext cx="3310823" cy="3517900"/>
            <a:chOff x="6091721" y="1805526"/>
            <a:chExt cx="2718201" cy="3108918"/>
          </a:xfrm>
        </p:grpSpPr>
        <p:grpSp>
          <p:nvGrpSpPr>
            <p:cNvPr id="6" name="Group 5"/>
            <p:cNvGrpSpPr/>
            <p:nvPr/>
          </p:nvGrpSpPr>
          <p:grpSpPr>
            <a:xfrm>
              <a:off x="7607129" y="1805526"/>
              <a:ext cx="1190093" cy="1496018"/>
              <a:chOff x="4726425" y="3405726"/>
              <a:chExt cx="1190093" cy="1496018"/>
            </a:xfrm>
          </p:grpSpPr>
          <p:pic>
            <p:nvPicPr>
              <p:cNvPr id="12" name="Picture 11" title="image of curriculum documen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425" y="3405726"/>
                <a:ext cx="896031" cy="1227472"/>
              </a:xfrm>
              <a:prstGeom prst="rect">
                <a:avLst/>
              </a:prstGeom>
              <a:noFill/>
              <a:ln>
                <a:solidFill>
                  <a:schemeClr val="bg1">
                    <a:lumMod val="85000"/>
                  </a:schemeClr>
                </a:solidFill>
              </a:ln>
              <a:effectLst/>
              <a:extLst/>
            </p:spPr>
          </p:pic>
          <p:pic>
            <p:nvPicPr>
              <p:cNvPr id="13" name="Picture 12" title="image of curriculum document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7196" y="3654380"/>
                <a:ext cx="909322" cy="1247364"/>
              </a:xfrm>
              <a:prstGeom prst="rect">
                <a:avLst/>
              </a:prstGeom>
              <a:noFill/>
              <a:ln>
                <a:solidFill>
                  <a:schemeClr val="bg1">
                    <a:lumMod val="85000"/>
                  </a:schemeClr>
                </a:solidFill>
              </a:ln>
              <a:effectLst/>
              <a:extLst/>
            </p:spPr>
          </p:pic>
        </p:grpSp>
        <p:grpSp>
          <p:nvGrpSpPr>
            <p:cNvPr id="7" name="Group 6"/>
            <p:cNvGrpSpPr/>
            <p:nvPr/>
          </p:nvGrpSpPr>
          <p:grpSpPr>
            <a:xfrm>
              <a:off x="6091721" y="3453455"/>
              <a:ext cx="2718201" cy="1460989"/>
              <a:chOff x="6053621" y="3440755"/>
              <a:chExt cx="2718201" cy="1460989"/>
            </a:xfrm>
          </p:grpSpPr>
          <p:pic>
            <p:nvPicPr>
              <p:cNvPr id="8" name="Picture 7" title="image of curriculum document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1570" y="3440755"/>
                <a:ext cx="826254" cy="1139127"/>
              </a:xfrm>
              <a:prstGeom prst="rect">
                <a:avLst/>
              </a:prstGeom>
              <a:noFill/>
              <a:ln>
                <a:solidFill>
                  <a:schemeClr val="bg1">
                    <a:lumMod val="85000"/>
                  </a:schemeClr>
                </a:solidFill>
              </a:ln>
              <a:effectLst/>
              <a:extLst/>
            </p:spPr>
          </p:pic>
          <p:pic>
            <p:nvPicPr>
              <p:cNvPr id="9" name="Picture 8" title="image of curriculum documents"/>
              <p:cNvPicPr/>
              <p:nvPr/>
            </p:nvPicPr>
            <p:blipFill>
              <a:blip r:embed="rId7" cstate="print">
                <a:extLst>
                  <a:ext uri="{28A0092B-C50C-407E-A947-70E740481C1C}">
                    <a14:useLocalDpi xmlns:a14="http://schemas.microsoft.com/office/drawing/2010/main" val="0"/>
                  </a:ext>
                </a:extLst>
              </a:blip>
              <a:stretch>
                <a:fillRect/>
              </a:stretch>
            </p:blipFill>
            <p:spPr>
              <a:xfrm>
                <a:off x="7933385" y="3754426"/>
                <a:ext cx="838437" cy="1147318"/>
              </a:xfrm>
              <a:prstGeom prst="rect">
                <a:avLst/>
              </a:prstGeom>
              <a:ln>
                <a:solidFill>
                  <a:schemeClr val="bg1">
                    <a:lumMod val="85000"/>
                  </a:schemeClr>
                </a:solidFill>
              </a:ln>
            </p:spPr>
          </p:pic>
          <p:pic>
            <p:nvPicPr>
              <p:cNvPr id="10" name="Picture 9" title="image of curriculum documents"/>
              <p:cNvPicPr/>
              <p:nvPr/>
            </p:nvPicPr>
            <p:blipFill>
              <a:blip r:embed="rId8" cstate="print">
                <a:extLst>
                  <a:ext uri="{28A0092B-C50C-407E-A947-70E740481C1C}">
                    <a14:useLocalDpi xmlns:a14="http://schemas.microsoft.com/office/drawing/2010/main" val="0"/>
                  </a:ext>
                </a:extLst>
              </a:blip>
              <a:stretch>
                <a:fillRect/>
              </a:stretch>
            </p:blipFill>
            <p:spPr>
              <a:xfrm>
                <a:off x="6053621" y="3440755"/>
                <a:ext cx="964571" cy="1310373"/>
              </a:xfrm>
              <a:prstGeom prst="rect">
                <a:avLst/>
              </a:prstGeom>
              <a:ln>
                <a:solidFill>
                  <a:schemeClr val="bg1">
                    <a:lumMod val="85000"/>
                  </a:schemeClr>
                </a:solidFill>
              </a:ln>
            </p:spPr>
          </p:pic>
          <p:pic>
            <p:nvPicPr>
              <p:cNvPr id="11" name="Picture 10" title="image of curriculum documents"/>
              <p:cNvPicPr/>
              <p:nvPr/>
            </p:nvPicPr>
            <p:blipFill>
              <a:blip r:embed="rId9" cstate="print">
                <a:extLst>
                  <a:ext uri="{28A0092B-C50C-407E-A947-70E740481C1C}">
                    <a14:useLocalDpi xmlns:a14="http://schemas.microsoft.com/office/drawing/2010/main" val="0"/>
                  </a:ext>
                </a:extLst>
              </a:blip>
              <a:stretch>
                <a:fillRect/>
              </a:stretch>
            </p:blipFill>
            <p:spPr>
              <a:xfrm>
                <a:off x="6519405" y="3591425"/>
                <a:ext cx="935303" cy="1268629"/>
              </a:xfrm>
              <a:prstGeom prst="rect">
                <a:avLst/>
              </a:prstGeom>
              <a:ln>
                <a:solidFill>
                  <a:schemeClr val="bg1">
                    <a:lumMod val="85000"/>
                  </a:schemeClr>
                </a:solidFill>
              </a:ln>
            </p:spPr>
          </p:pic>
        </p:grpSp>
      </p:grpSp>
    </p:spTree>
    <p:extLst>
      <p:ext uri="{BB962C8B-B14F-4D97-AF65-F5344CB8AC3E}">
        <p14:creationId xmlns:p14="http://schemas.microsoft.com/office/powerpoint/2010/main" val="859388226"/>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solidFill>
                  <a:schemeClr val="bg2">
                    <a:lumMod val="25000"/>
                  </a:schemeClr>
                </a:solidFill>
              </a:rPr>
              <a:t>How can you support your child at home? </a:t>
            </a:r>
          </a:p>
        </p:txBody>
      </p:sp>
      <p:grpSp>
        <p:nvGrpSpPr>
          <p:cNvPr id="6" name="Group 5"/>
          <p:cNvGrpSpPr/>
          <p:nvPr/>
        </p:nvGrpSpPr>
        <p:grpSpPr>
          <a:xfrm>
            <a:off x="-438287" y="1453083"/>
            <a:ext cx="10020574" cy="2161134"/>
            <a:chOff x="-663665" y="1296004"/>
            <a:chExt cx="13230450" cy="2853407"/>
          </a:xfrm>
        </p:grpSpPr>
        <p:sp>
          <p:nvSpPr>
            <p:cNvPr id="4" name="Oval 3"/>
            <p:cNvSpPr>
              <a:spLocks noChangeAspect="1"/>
            </p:cNvSpPr>
            <p:nvPr/>
          </p:nvSpPr>
          <p:spPr>
            <a:xfrm>
              <a:off x="571196"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63665"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Involved</a:t>
              </a:r>
              <a:endParaRPr lang="en-US" sz="2000" b="1" dirty="0">
                <a:solidFill>
                  <a:srgbClr val="045174"/>
                </a:solidFill>
                <a:latin typeface="Arial"/>
                <a:cs typeface="Arial"/>
              </a:endParaRPr>
            </a:p>
          </p:txBody>
        </p:sp>
        <p:pic>
          <p:nvPicPr>
            <p:cNvPr id="10" name="Picture 9" title="people running"/>
            <p:cNvPicPr>
              <a:picLocks noChangeAspect="1"/>
            </p:cNvPicPr>
            <p:nvPr/>
          </p:nvPicPr>
          <p:blipFill>
            <a:blip r:embed="rId3"/>
            <a:stretch>
              <a:fillRect/>
            </a:stretch>
          </p:blipFill>
          <p:spPr>
            <a:xfrm>
              <a:off x="1077323" y="1844457"/>
              <a:ext cx="1272421" cy="1171726"/>
            </a:xfrm>
            <a:prstGeom prst="rect">
              <a:avLst/>
            </a:prstGeom>
          </p:spPr>
        </p:pic>
        <p:sp>
          <p:nvSpPr>
            <p:cNvPr id="8" name="Oval 7"/>
            <p:cNvSpPr>
              <a:spLocks noChangeAspect="1"/>
            </p:cNvSpPr>
            <p:nvPr/>
          </p:nvSpPr>
          <p:spPr>
            <a:xfrm>
              <a:off x="3437685"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202824"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latin typeface="Arial"/>
                  <a:cs typeface="Arial"/>
                </a:rPr>
                <a:t>Be a </a:t>
              </a:r>
              <a:r>
                <a:rPr lang="en-US" sz="2000" b="1" dirty="0" smtClean="0">
                  <a:solidFill>
                    <a:srgbClr val="045174"/>
                  </a:solidFill>
                  <a:latin typeface="Arial"/>
                  <a:cs typeface="Arial"/>
                </a:rPr>
                <a:t>learner</a:t>
              </a:r>
              <a:endParaRPr lang="en-US" sz="2000" b="1" dirty="0">
                <a:solidFill>
                  <a:srgbClr val="045174"/>
                </a:solidFill>
                <a:latin typeface="Arial"/>
                <a:cs typeface="Arial"/>
              </a:endParaRPr>
            </a:p>
          </p:txBody>
        </p:sp>
        <p:pic>
          <p:nvPicPr>
            <p:cNvPr id="11" name="Picture 10" title="computer screen"/>
            <p:cNvPicPr>
              <a:picLocks noChangeAspect="1"/>
            </p:cNvPicPr>
            <p:nvPr/>
          </p:nvPicPr>
          <p:blipFill>
            <a:blip r:embed="rId4"/>
            <a:stretch>
              <a:fillRect/>
            </a:stretch>
          </p:blipFill>
          <p:spPr>
            <a:xfrm>
              <a:off x="4135663" y="2118137"/>
              <a:ext cx="894397" cy="784559"/>
            </a:xfrm>
            <a:prstGeom prst="rect">
              <a:avLst/>
            </a:prstGeom>
          </p:spPr>
        </p:pic>
        <p:sp>
          <p:nvSpPr>
            <p:cNvPr id="12" name="Oval 11"/>
            <p:cNvSpPr>
              <a:spLocks noChangeAspect="1"/>
            </p:cNvSpPr>
            <p:nvPr/>
          </p:nvSpPr>
          <p:spPr>
            <a:xfrm>
              <a:off x="6250489"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015628"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a role model</a:t>
              </a:r>
              <a:endParaRPr lang="en-US" sz="2000" b="1" dirty="0">
                <a:solidFill>
                  <a:srgbClr val="045174"/>
                </a:solidFill>
                <a:latin typeface="Arial"/>
                <a:cs typeface="Arial"/>
              </a:endParaRPr>
            </a:p>
          </p:txBody>
        </p:sp>
        <p:pic>
          <p:nvPicPr>
            <p:cNvPr id="14" name="Picture 13" title="apple and carrot"/>
            <p:cNvPicPr>
              <a:picLocks noChangeAspect="1"/>
            </p:cNvPicPr>
            <p:nvPr/>
          </p:nvPicPr>
          <p:blipFill>
            <a:blip r:embed="rId5"/>
            <a:stretch>
              <a:fillRect/>
            </a:stretch>
          </p:blipFill>
          <p:spPr>
            <a:xfrm>
              <a:off x="6813304" y="2045034"/>
              <a:ext cx="1143000" cy="749300"/>
            </a:xfrm>
            <a:prstGeom prst="rect">
              <a:avLst/>
            </a:prstGeom>
          </p:spPr>
        </p:pic>
        <p:sp>
          <p:nvSpPr>
            <p:cNvPr id="15" name="Oval 14"/>
            <p:cNvSpPr>
              <a:spLocks noChangeAspect="1"/>
            </p:cNvSpPr>
            <p:nvPr/>
          </p:nvSpPr>
          <p:spPr>
            <a:xfrm>
              <a:off x="9063293" y="1296004"/>
              <a:ext cx="2268631" cy="2268631"/>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7828432" y="3749301"/>
              <a:ext cx="4738353" cy="400110"/>
            </a:xfrm>
            <a:prstGeom prst="rect">
              <a:avLst/>
            </a:prstGeom>
            <a:noFill/>
          </p:spPr>
          <p:txBody>
            <a:bodyPr wrap="square" rtlCol="0">
              <a:spAutoFit/>
            </a:bodyPr>
            <a:lstStyle/>
            <a:p>
              <a:pPr algn="ctr">
                <a:spcAft>
                  <a:spcPts val="1200"/>
                </a:spcAft>
                <a:defRPr/>
              </a:pPr>
              <a:r>
                <a:rPr lang="en-US" sz="2000" b="1" dirty="0">
                  <a:solidFill>
                    <a:srgbClr val="045174"/>
                  </a:solidFill>
                </a:rPr>
                <a:t>Be a guide</a:t>
              </a:r>
              <a:endParaRPr lang="en-US" sz="2000" b="1" dirty="0">
                <a:solidFill>
                  <a:srgbClr val="045174"/>
                </a:solidFill>
                <a:latin typeface="Arial"/>
                <a:cs typeface="Arial"/>
              </a:endParaRPr>
            </a:p>
          </p:txBody>
        </p:sp>
        <p:pic>
          <p:nvPicPr>
            <p:cNvPr id="17" name="Picture 16" title="adult and child image"/>
            <p:cNvPicPr>
              <a:picLocks noChangeAspect="1"/>
            </p:cNvPicPr>
            <p:nvPr/>
          </p:nvPicPr>
          <p:blipFill>
            <a:blip r:embed="rId6"/>
            <a:stretch>
              <a:fillRect/>
            </a:stretch>
          </p:blipFill>
          <p:spPr>
            <a:xfrm>
              <a:off x="9633823" y="1988277"/>
              <a:ext cx="1137516" cy="873450"/>
            </a:xfrm>
            <a:prstGeom prst="rect">
              <a:avLst/>
            </a:prstGeom>
          </p:spPr>
        </p:pic>
      </p:grpSp>
      <p:sp>
        <p:nvSpPr>
          <p:cNvPr id="18" name="Slide Number Placeholder 3"/>
          <p:cNvSpPr>
            <a:spLocks noGrp="1"/>
          </p:cNvSpPr>
          <p:nvPr>
            <p:ph type="sldNum" sz="quarter" idx="12"/>
          </p:nvPr>
        </p:nvSpPr>
        <p:spPr>
          <a:xfrm>
            <a:off x="5619297" y="4723820"/>
            <a:ext cx="3067504" cy="277300"/>
          </a:xfrm>
        </p:spPr>
        <p:txBody>
          <a:bodyPr/>
          <a:lstStyle/>
          <a:p>
            <a:fld id="{D60D1EDE-7116-2443-9BDD-368CE5B37660}" type="slidenum">
              <a:rPr lang="en-US" smtClean="0"/>
              <a:pPr/>
              <a:t>22</a:t>
            </a:fld>
            <a:endParaRPr lang="en-US" dirty="0"/>
          </a:p>
        </p:txBody>
      </p:sp>
    </p:spTree>
    <p:extLst>
      <p:ext uri="{BB962C8B-B14F-4D97-AF65-F5344CB8AC3E}">
        <p14:creationId xmlns:p14="http://schemas.microsoft.com/office/powerpoint/2010/main" val="205404784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45174"/>
                </a:solidFill>
              </a:rPr>
              <a:t>Work</a:t>
            </a:r>
            <a:r>
              <a:rPr lang="en-US" sz="2400" dirty="0">
                <a:solidFill>
                  <a:srgbClr val="045174"/>
                </a:solidFill>
              </a:rPr>
              <a:t>ing Together</a:t>
            </a:r>
          </a:p>
        </p:txBody>
      </p:sp>
      <p:sp>
        <p:nvSpPr>
          <p:cNvPr id="3" name="Content Placeholder 2"/>
          <p:cNvSpPr>
            <a:spLocks noGrp="1"/>
          </p:cNvSpPr>
          <p:nvPr>
            <p:ph idx="4294967295"/>
          </p:nvPr>
        </p:nvSpPr>
        <p:spPr>
          <a:xfrm>
            <a:off x="447793" y="3608544"/>
            <a:ext cx="8270450" cy="2022597"/>
          </a:xfrm>
        </p:spPr>
        <p:txBody>
          <a:bodyPr anchor="ctr">
            <a:noAutofit/>
          </a:bodyPr>
          <a:lstStyle/>
          <a:p>
            <a:pPr marL="0" indent="0" algn="ctr">
              <a:buNone/>
            </a:pPr>
            <a:r>
              <a:rPr lang="en-US" b="1" dirty="0">
                <a:solidFill>
                  <a:schemeClr val="bg2">
                    <a:lumMod val="25000"/>
                  </a:schemeClr>
                </a:solidFill>
              </a:rPr>
              <a:t>Building partnership with home and school…</a:t>
            </a:r>
          </a:p>
          <a:p>
            <a:pPr marL="0" indent="0" algn="ctr">
              <a:lnSpc>
                <a:spcPct val="150000"/>
              </a:lnSpc>
              <a:buNone/>
            </a:pPr>
            <a:endParaRPr lang="en-US" sz="3200" b="1" dirty="0">
              <a:solidFill>
                <a:schemeClr val="bg2">
                  <a:lumMod val="25000"/>
                </a:schemeClr>
              </a:solidFill>
              <a:latin typeface="Arial" panose="020B0604020202020204" pitchFamily="34" charset="0"/>
              <a:cs typeface="Arial" panose="020B0604020202020204" pitchFamily="34" charset="0"/>
            </a:endParaRPr>
          </a:p>
        </p:txBody>
      </p:sp>
      <p:pic>
        <p:nvPicPr>
          <p:cNvPr id="4" name="Picture 3" descr="city2.png" title="family together in a city environ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2645"/>
            <a:ext cx="9144000" cy="2257778"/>
          </a:xfrm>
          <a:prstGeom prst="rect">
            <a:avLst/>
          </a:prstGeom>
        </p:spPr>
      </p:pic>
    </p:spTree>
    <p:extLst>
      <p:ext uri="{BB962C8B-B14F-4D97-AF65-F5344CB8AC3E}">
        <p14:creationId xmlns:p14="http://schemas.microsoft.com/office/powerpoint/2010/main" val="70860685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2"/>
            <a:ext cx="9144000" cy="5143501"/>
          </a:xfrm>
          <a:prstGeom prst="rect">
            <a:avLst/>
          </a:pr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idx="4294967295"/>
          </p:nvPr>
        </p:nvSpPr>
        <p:spPr>
          <a:xfrm>
            <a:off x="645909" y="793297"/>
            <a:ext cx="7772400" cy="1101725"/>
          </a:xfrm>
        </p:spPr>
        <p:txBody>
          <a:bodyPr>
            <a:normAutofit/>
          </a:bodyPr>
          <a:lstStyle/>
          <a:p>
            <a:pPr algn="ctr"/>
            <a:r>
              <a:rPr lang="en-US" sz="2800" b="0" dirty="0" smtClean="0">
                <a:solidFill>
                  <a:srgbClr val="02283A"/>
                </a:solidFill>
              </a:rPr>
              <a:t>Thank you</a:t>
            </a:r>
            <a:endParaRPr lang="en-US" sz="2800" b="0" dirty="0">
              <a:solidFill>
                <a:srgbClr val="02283A"/>
              </a:solidFill>
            </a:endParaRPr>
          </a:p>
        </p:txBody>
      </p:sp>
      <p:sp>
        <p:nvSpPr>
          <p:cNvPr id="9" name="Oval 8"/>
          <p:cNvSpPr>
            <a:spLocks noChangeAspect="1"/>
          </p:cNvSpPr>
          <p:nvPr/>
        </p:nvSpPr>
        <p:spPr>
          <a:xfrm>
            <a:off x="2557652" y="2260514"/>
            <a:ext cx="1122808" cy="11228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4009262" y="2260514"/>
            <a:ext cx="1122808" cy="112280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9"/>
          <p:cNvSpPr>
            <a:spLocks noEditPoints="1"/>
          </p:cNvSpPr>
          <p:nvPr/>
        </p:nvSpPr>
        <p:spPr bwMode="auto">
          <a:xfrm>
            <a:off x="4386104" y="2632904"/>
            <a:ext cx="357836" cy="357836"/>
          </a:xfrm>
          <a:custGeom>
            <a:avLst/>
            <a:gdLst>
              <a:gd name="T0" fmla="*/ 162 w 185"/>
              <a:gd name="T1" fmla="*/ 52 h 185"/>
              <a:gd name="T2" fmla="*/ 149 w 185"/>
              <a:gd name="T3" fmla="*/ 18 h 185"/>
              <a:gd name="T4" fmla="*/ 133 w 185"/>
              <a:gd name="T5" fmla="*/ 23 h 185"/>
              <a:gd name="T6" fmla="*/ 105 w 185"/>
              <a:gd name="T7" fmla="*/ 0 h 185"/>
              <a:gd name="T8" fmla="*/ 72 w 185"/>
              <a:gd name="T9" fmla="*/ 15 h 185"/>
              <a:gd name="T10" fmla="*/ 40 w 185"/>
              <a:gd name="T11" fmla="*/ 17 h 185"/>
              <a:gd name="T12" fmla="*/ 18 w 185"/>
              <a:gd name="T13" fmla="*/ 44 h 185"/>
              <a:gd name="T14" fmla="*/ 6 w 185"/>
              <a:gd name="T15" fmla="*/ 74 h 185"/>
              <a:gd name="T16" fmla="*/ 6 w 185"/>
              <a:gd name="T17" fmla="*/ 111 h 185"/>
              <a:gd name="T18" fmla="*/ 18 w 185"/>
              <a:gd name="T19" fmla="*/ 141 h 185"/>
              <a:gd name="T20" fmla="*/ 39 w 185"/>
              <a:gd name="T21" fmla="*/ 168 h 185"/>
              <a:gd name="T22" fmla="*/ 72 w 185"/>
              <a:gd name="T23" fmla="*/ 170 h 185"/>
              <a:gd name="T24" fmla="*/ 105 w 185"/>
              <a:gd name="T25" fmla="*/ 185 h 185"/>
              <a:gd name="T26" fmla="*/ 133 w 185"/>
              <a:gd name="T27" fmla="*/ 162 h 185"/>
              <a:gd name="T28" fmla="*/ 149 w 185"/>
              <a:gd name="T29" fmla="*/ 167 h 185"/>
              <a:gd name="T30" fmla="*/ 162 w 185"/>
              <a:gd name="T31" fmla="*/ 133 h 185"/>
              <a:gd name="T32" fmla="*/ 185 w 185"/>
              <a:gd name="T33" fmla="*/ 105 h 185"/>
              <a:gd name="T34" fmla="*/ 177 w 185"/>
              <a:gd name="T35" fmla="*/ 103 h 185"/>
              <a:gd name="T36" fmla="*/ 162 w 185"/>
              <a:gd name="T37" fmla="*/ 111 h 185"/>
              <a:gd name="T38" fmla="*/ 160 w 185"/>
              <a:gd name="T39" fmla="*/ 145 h 185"/>
              <a:gd name="T40" fmla="*/ 137 w 185"/>
              <a:gd name="T41" fmla="*/ 155 h 185"/>
              <a:gd name="T42" fmla="*/ 111 w 185"/>
              <a:gd name="T43" fmla="*/ 162 h 185"/>
              <a:gd name="T44" fmla="*/ 103 w 185"/>
              <a:gd name="T45" fmla="*/ 177 h 185"/>
              <a:gd name="T46" fmla="*/ 74 w 185"/>
              <a:gd name="T47" fmla="*/ 162 h 185"/>
              <a:gd name="T48" fmla="*/ 48 w 185"/>
              <a:gd name="T49" fmla="*/ 155 h 185"/>
              <a:gd name="T50" fmla="*/ 26 w 185"/>
              <a:gd name="T51" fmla="*/ 145 h 185"/>
              <a:gd name="T52" fmla="*/ 23 w 185"/>
              <a:gd name="T53" fmla="*/ 111 h 185"/>
              <a:gd name="T54" fmla="*/ 8 w 185"/>
              <a:gd name="T55" fmla="*/ 103 h 185"/>
              <a:gd name="T56" fmla="*/ 23 w 185"/>
              <a:gd name="T57" fmla="*/ 74 h 185"/>
              <a:gd name="T58" fmla="*/ 26 w 185"/>
              <a:gd name="T59" fmla="*/ 40 h 185"/>
              <a:gd name="T60" fmla="*/ 48 w 185"/>
              <a:gd name="T61" fmla="*/ 30 h 185"/>
              <a:gd name="T62" fmla="*/ 74 w 185"/>
              <a:gd name="T63" fmla="*/ 23 h 185"/>
              <a:gd name="T64" fmla="*/ 103 w 185"/>
              <a:gd name="T65" fmla="*/ 8 h 185"/>
              <a:gd name="T66" fmla="*/ 111 w 185"/>
              <a:gd name="T67" fmla="*/ 23 h 185"/>
              <a:gd name="T68" fmla="*/ 137 w 185"/>
              <a:gd name="T69" fmla="*/ 30 h 185"/>
              <a:gd name="T70" fmla="*/ 160 w 185"/>
              <a:gd name="T71" fmla="*/ 40 h 185"/>
              <a:gd name="T72" fmla="*/ 162 w 185"/>
              <a:gd name="T73" fmla="*/ 74 h 185"/>
              <a:gd name="T74" fmla="*/ 177 w 185"/>
              <a:gd name="T75" fmla="*/ 103 h 185"/>
              <a:gd name="T76" fmla="*/ 93 w 185"/>
              <a:gd name="T77" fmla="*/ 143 h 185"/>
              <a:gd name="T78" fmla="*/ 93 w 185"/>
              <a:gd name="T79" fmla="*/ 50 h 185"/>
              <a:gd name="T80" fmla="*/ 93 w 185"/>
              <a:gd name="T81" fmla="*/ 76 h 185"/>
              <a:gd name="T82" fmla="*/ 93 w 185"/>
              <a:gd name="T83" fmla="*/ 50 h 185"/>
              <a:gd name="T84" fmla="*/ 54 w 185"/>
              <a:gd name="T85" fmla="*/ 76 h 185"/>
              <a:gd name="T86" fmla="*/ 88 w 185"/>
              <a:gd name="T87" fmla="*/ 109 h 185"/>
              <a:gd name="T88" fmla="*/ 93 w 185"/>
              <a:gd name="T89" fmla="*/ 84 h 185"/>
              <a:gd name="T90" fmla="*/ 84 w 185"/>
              <a:gd name="T91" fmla="*/ 93 h 185"/>
              <a:gd name="T92" fmla="*/ 97 w 185"/>
              <a:gd name="T93" fmla="*/ 109 h 185"/>
              <a:gd name="T94" fmla="*/ 131 w 185"/>
              <a:gd name="T95" fmla="*/ 7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 h="185">
                <a:moveTo>
                  <a:pt x="179" y="74"/>
                </a:moveTo>
                <a:cubicBezTo>
                  <a:pt x="170" y="72"/>
                  <a:pt x="170" y="72"/>
                  <a:pt x="170" y="72"/>
                </a:cubicBezTo>
                <a:cubicBezTo>
                  <a:pt x="168" y="65"/>
                  <a:pt x="166" y="58"/>
                  <a:pt x="162" y="52"/>
                </a:cubicBezTo>
                <a:cubicBezTo>
                  <a:pt x="167" y="44"/>
                  <a:pt x="167" y="44"/>
                  <a:pt x="167" y="44"/>
                </a:cubicBezTo>
                <a:cubicBezTo>
                  <a:pt x="168" y="42"/>
                  <a:pt x="169" y="38"/>
                  <a:pt x="167" y="36"/>
                </a:cubicBezTo>
                <a:cubicBezTo>
                  <a:pt x="149" y="18"/>
                  <a:pt x="149" y="18"/>
                  <a:pt x="149" y="18"/>
                </a:cubicBezTo>
                <a:cubicBezTo>
                  <a:pt x="148" y="17"/>
                  <a:pt x="147" y="17"/>
                  <a:pt x="146" y="17"/>
                </a:cubicBezTo>
                <a:cubicBezTo>
                  <a:pt x="144" y="17"/>
                  <a:pt x="142" y="17"/>
                  <a:pt x="141" y="18"/>
                </a:cubicBezTo>
                <a:cubicBezTo>
                  <a:pt x="133" y="23"/>
                  <a:pt x="133" y="23"/>
                  <a:pt x="133" y="23"/>
                </a:cubicBezTo>
                <a:cubicBezTo>
                  <a:pt x="127" y="19"/>
                  <a:pt x="120" y="17"/>
                  <a:pt x="113" y="15"/>
                </a:cubicBezTo>
                <a:cubicBezTo>
                  <a:pt x="111" y="6"/>
                  <a:pt x="111" y="6"/>
                  <a:pt x="111" y="6"/>
                </a:cubicBezTo>
                <a:cubicBezTo>
                  <a:pt x="110" y="3"/>
                  <a:pt x="108" y="0"/>
                  <a:pt x="105" y="0"/>
                </a:cubicBezTo>
                <a:cubicBezTo>
                  <a:pt x="80" y="0"/>
                  <a:pt x="80" y="0"/>
                  <a:pt x="80" y="0"/>
                </a:cubicBezTo>
                <a:cubicBezTo>
                  <a:pt x="77" y="0"/>
                  <a:pt x="75" y="3"/>
                  <a:pt x="74" y="6"/>
                </a:cubicBezTo>
                <a:cubicBezTo>
                  <a:pt x="72" y="15"/>
                  <a:pt x="72" y="15"/>
                  <a:pt x="72" y="15"/>
                </a:cubicBezTo>
                <a:cubicBezTo>
                  <a:pt x="65" y="17"/>
                  <a:pt x="58" y="19"/>
                  <a:pt x="52" y="23"/>
                </a:cubicBezTo>
                <a:cubicBezTo>
                  <a:pt x="44" y="18"/>
                  <a:pt x="44" y="18"/>
                  <a:pt x="44" y="18"/>
                </a:cubicBezTo>
                <a:cubicBezTo>
                  <a:pt x="43" y="17"/>
                  <a:pt x="41" y="17"/>
                  <a:pt x="40" y="17"/>
                </a:cubicBezTo>
                <a:cubicBezTo>
                  <a:pt x="38" y="17"/>
                  <a:pt x="37" y="17"/>
                  <a:pt x="36" y="18"/>
                </a:cubicBezTo>
                <a:cubicBezTo>
                  <a:pt x="18" y="36"/>
                  <a:pt x="18" y="36"/>
                  <a:pt x="18" y="36"/>
                </a:cubicBezTo>
                <a:cubicBezTo>
                  <a:pt x="16" y="38"/>
                  <a:pt x="17" y="42"/>
                  <a:pt x="18" y="44"/>
                </a:cubicBezTo>
                <a:cubicBezTo>
                  <a:pt x="23" y="52"/>
                  <a:pt x="23" y="52"/>
                  <a:pt x="23" y="52"/>
                </a:cubicBezTo>
                <a:cubicBezTo>
                  <a:pt x="19" y="58"/>
                  <a:pt x="17" y="65"/>
                  <a:pt x="15" y="72"/>
                </a:cubicBezTo>
                <a:cubicBezTo>
                  <a:pt x="6" y="74"/>
                  <a:pt x="6" y="74"/>
                  <a:pt x="6" y="74"/>
                </a:cubicBezTo>
                <a:cubicBezTo>
                  <a:pt x="3" y="75"/>
                  <a:pt x="0" y="77"/>
                  <a:pt x="0" y="80"/>
                </a:cubicBezTo>
                <a:cubicBezTo>
                  <a:pt x="0" y="105"/>
                  <a:pt x="0" y="105"/>
                  <a:pt x="0" y="105"/>
                </a:cubicBezTo>
                <a:cubicBezTo>
                  <a:pt x="0" y="108"/>
                  <a:pt x="3" y="110"/>
                  <a:pt x="6" y="111"/>
                </a:cubicBezTo>
                <a:cubicBezTo>
                  <a:pt x="15" y="113"/>
                  <a:pt x="15" y="113"/>
                  <a:pt x="15" y="113"/>
                </a:cubicBezTo>
                <a:cubicBezTo>
                  <a:pt x="17" y="120"/>
                  <a:pt x="19" y="127"/>
                  <a:pt x="23" y="133"/>
                </a:cubicBezTo>
                <a:cubicBezTo>
                  <a:pt x="18" y="141"/>
                  <a:pt x="18" y="141"/>
                  <a:pt x="18" y="141"/>
                </a:cubicBezTo>
                <a:cubicBezTo>
                  <a:pt x="17" y="143"/>
                  <a:pt x="16" y="147"/>
                  <a:pt x="18" y="149"/>
                </a:cubicBezTo>
                <a:cubicBezTo>
                  <a:pt x="36" y="167"/>
                  <a:pt x="36" y="167"/>
                  <a:pt x="36" y="167"/>
                </a:cubicBezTo>
                <a:cubicBezTo>
                  <a:pt x="37" y="168"/>
                  <a:pt x="38" y="168"/>
                  <a:pt x="39" y="168"/>
                </a:cubicBezTo>
                <a:cubicBezTo>
                  <a:pt x="41" y="168"/>
                  <a:pt x="43" y="168"/>
                  <a:pt x="44" y="167"/>
                </a:cubicBezTo>
                <a:cubicBezTo>
                  <a:pt x="52" y="162"/>
                  <a:pt x="52" y="162"/>
                  <a:pt x="52" y="162"/>
                </a:cubicBezTo>
                <a:cubicBezTo>
                  <a:pt x="58" y="166"/>
                  <a:pt x="65" y="168"/>
                  <a:pt x="72" y="170"/>
                </a:cubicBezTo>
                <a:cubicBezTo>
                  <a:pt x="74" y="179"/>
                  <a:pt x="74" y="179"/>
                  <a:pt x="74" y="179"/>
                </a:cubicBezTo>
                <a:cubicBezTo>
                  <a:pt x="75" y="182"/>
                  <a:pt x="77" y="185"/>
                  <a:pt x="80" y="185"/>
                </a:cubicBezTo>
                <a:cubicBezTo>
                  <a:pt x="105" y="185"/>
                  <a:pt x="105" y="185"/>
                  <a:pt x="105" y="185"/>
                </a:cubicBezTo>
                <a:cubicBezTo>
                  <a:pt x="108" y="185"/>
                  <a:pt x="110" y="182"/>
                  <a:pt x="111" y="179"/>
                </a:cubicBezTo>
                <a:cubicBezTo>
                  <a:pt x="113" y="170"/>
                  <a:pt x="113" y="170"/>
                  <a:pt x="113" y="170"/>
                </a:cubicBezTo>
                <a:cubicBezTo>
                  <a:pt x="120" y="168"/>
                  <a:pt x="127" y="166"/>
                  <a:pt x="133" y="162"/>
                </a:cubicBezTo>
                <a:cubicBezTo>
                  <a:pt x="141" y="167"/>
                  <a:pt x="141" y="167"/>
                  <a:pt x="141" y="167"/>
                </a:cubicBezTo>
                <a:cubicBezTo>
                  <a:pt x="142" y="168"/>
                  <a:pt x="144" y="168"/>
                  <a:pt x="146" y="168"/>
                </a:cubicBezTo>
                <a:cubicBezTo>
                  <a:pt x="147" y="168"/>
                  <a:pt x="148" y="168"/>
                  <a:pt x="149" y="167"/>
                </a:cubicBezTo>
                <a:cubicBezTo>
                  <a:pt x="167" y="149"/>
                  <a:pt x="167" y="149"/>
                  <a:pt x="167" y="149"/>
                </a:cubicBezTo>
                <a:cubicBezTo>
                  <a:pt x="169" y="147"/>
                  <a:pt x="169" y="143"/>
                  <a:pt x="167" y="141"/>
                </a:cubicBezTo>
                <a:cubicBezTo>
                  <a:pt x="162" y="133"/>
                  <a:pt x="162" y="133"/>
                  <a:pt x="162" y="133"/>
                </a:cubicBezTo>
                <a:cubicBezTo>
                  <a:pt x="166" y="127"/>
                  <a:pt x="168" y="120"/>
                  <a:pt x="170" y="113"/>
                </a:cubicBezTo>
                <a:cubicBezTo>
                  <a:pt x="179" y="111"/>
                  <a:pt x="179" y="111"/>
                  <a:pt x="179" y="111"/>
                </a:cubicBezTo>
                <a:cubicBezTo>
                  <a:pt x="182" y="110"/>
                  <a:pt x="185" y="108"/>
                  <a:pt x="185" y="105"/>
                </a:cubicBezTo>
                <a:cubicBezTo>
                  <a:pt x="185" y="80"/>
                  <a:pt x="185" y="80"/>
                  <a:pt x="185" y="80"/>
                </a:cubicBezTo>
                <a:cubicBezTo>
                  <a:pt x="185" y="77"/>
                  <a:pt x="182" y="75"/>
                  <a:pt x="179" y="74"/>
                </a:cubicBezTo>
                <a:close/>
                <a:moveTo>
                  <a:pt x="177" y="103"/>
                </a:moveTo>
                <a:cubicBezTo>
                  <a:pt x="177" y="103"/>
                  <a:pt x="177" y="103"/>
                  <a:pt x="177" y="103"/>
                </a:cubicBezTo>
                <a:cubicBezTo>
                  <a:pt x="168" y="105"/>
                  <a:pt x="168" y="105"/>
                  <a:pt x="168" y="105"/>
                </a:cubicBezTo>
                <a:cubicBezTo>
                  <a:pt x="165" y="106"/>
                  <a:pt x="163" y="108"/>
                  <a:pt x="162" y="111"/>
                </a:cubicBezTo>
                <a:cubicBezTo>
                  <a:pt x="161" y="117"/>
                  <a:pt x="158" y="123"/>
                  <a:pt x="155" y="129"/>
                </a:cubicBezTo>
                <a:cubicBezTo>
                  <a:pt x="153" y="131"/>
                  <a:pt x="153" y="134"/>
                  <a:pt x="155" y="137"/>
                </a:cubicBezTo>
                <a:cubicBezTo>
                  <a:pt x="160" y="145"/>
                  <a:pt x="160" y="145"/>
                  <a:pt x="160" y="145"/>
                </a:cubicBezTo>
                <a:cubicBezTo>
                  <a:pt x="145" y="160"/>
                  <a:pt x="145" y="160"/>
                  <a:pt x="145" y="160"/>
                </a:cubicBezTo>
                <a:cubicBezTo>
                  <a:pt x="145" y="160"/>
                  <a:pt x="145" y="160"/>
                  <a:pt x="145" y="160"/>
                </a:cubicBezTo>
                <a:cubicBezTo>
                  <a:pt x="137" y="155"/>
                  <a:pt x="137" y="155"/>
                  <a:pt x="137" y="155"/>
                </a:cubicBezTo>
                <a:cubicBezTo>
                  <a:pt x="136" y="154"/>
                  <a:pt x="134" y="154"/>
                  <a:pt x="133" y="154"/>
                </a:cubicBezTo>
                <a:cubicBezTo>
                  <a:pt x="131" y="154"/>
                  <a:pt x="130" y="154"/>
                  <a:pt x="129" y="155"/>
                </a:cubicBezTo>
                <a:cubicBezTo>
                  <a:pt x="123" y="158"/>
                  <a:pt x="117" y="160"/>
                  <a:pt x="111" y="162"/>
                </a:cubicBezTo>
                <a:cubicBezTo>
                  <a:pt x="108" y="163"/>
                  <a:pt x="106" y="165"/>
                  <a:pt x="105" y="168"/>
                </a:cubicBezTo>
                <a:cubicBezTo>
                  <a:pt x="103" y="177"/>
                  <a:pt x="103" y="177"/>
                  <a:pt x="103" y="177"/>
                </a:cubicBezTo>
                <a:cubicBezTo>
                  <a:pt x="103" y="177"/>
                  <a:pt x="103" y="177"/>
                  <a:pt x="103" y="177"/>
                </a:cubicBezTo>
                <a:cubicBezTo>
                  <a:pt x="82" y="177"/>
                  <a:pt x="82" y="177"/>
                  <a:pt x="82" y="177"/>
                </a:cubicBezTo>
                <a:cubicBezTo>
                  <a:pt x="80" y="168"/>
                  <a:pt x="80" y="168"/>
                  <a:pt x="80" y="168"/>
                </a:cubicBezTo>
                <a:cubicBezTo>
                  <a:pt x="79" y="165"/>
                  <a:pt x="77" y="163"/>
                  <a:pt x="74" y="162"/>
                </a:cubicBezTo>
                <a:cubicBezTo>
                  <a:pt x="68" y="160"/>
                  <a:pt x="62" y="158"/>
                  <a:pt x="57" y="155"/>
                </a:cubicBezTo>
                <a:cubicBezTo>
                  <a:pt x="55" y="154"/>
                  <a:pt x="54" y="154"/>
                  <a:pt x="52" y="154"/>
                </a:cubicBezTo>
                <a:cubicBezTo>
                  <a:pt x="51" y="154"/>
                  <a:pt x="49" y="154"/>
                  <a:pt x="48" y="155"/>
                </a:cubicBezTo>
                <a:cubicBezTo>
                  <a:pt x="40" y="160"/>
                  <a:pt x="40" y="160"/>
                  <a:pt x="40" y="160"/>
                </a:cubicBezTo>
                <a:cubicBezTo>
                  <a:pt x="40" y="160"/>
                  <a:pt x="40" y="160"/>
                  <a:pt x="40" y="160"/>
                </a:cubicBezTo>
                <a:cubicBezTo>
                  <a:pt x="26" y="145"/>
                  <a:pt x="26" y="145"/>
                  <a:pt x="26" y="145"/>
                </a:cubicBezTo>
                <a:cubicBezTo>
                  <a:pt x="30" y="137"/>
                  <a:pt x="30" y="137"/>
                  <a:pt x="30" y="137"/>
                </a:cubicBezTo>
                <a:cubicBezTo>
                  <a:pt x="32" y="134"/>
                  <a:pt x="32" y="131"/>
                  <a:pt x="30" y="129"/>
                </a:cubicBezTo>
                <a:cubicBezTo>
                  <a:pt x="27" y="123"/>
                  <a:pt x="25" y="117"/>
                  <a:pt x="23" y="111"/>
                </a:cubicBezTo>
                <a:cubicBezTo>
                  <a:pt x="22" y="108"/>
                  <a:pt x="20" y="106"/>
                  <a:pt x="17" y="105"/>
                </a:cubicBezTo>
                <a:cubicBezTo>
                  <a:pt x="8" y="103"/>
                  <a:pt x="8" y="103"/>
                  <a:pt x="8" y="103"/>
                </a:cubicBezTo>
                <a:cubicBezTo>
                  <a:pt x="8" y="103"/>
                  <a:pt x="8" y="103"/>
                  <a:pt x="8" y="103"/>
                </a:cubicBezTo>
                <a:cubicBezTo>
                  <a:pt x="8" y="82"/>
                  <a:pt x="8" y="82"/>
                  <a:pt x="8" y="82"/>
                </a:cubicBezTo>
                <a:cubicBezTo>
                  <a:pt x="17" y="80"/>
                  <a:pt x="17" y="80"/>
                  <a:pt x="17" y="80"/>
                </a:cubicBezTo>
                <a:cubicBezTo>
                  <a:pt x="20" y="79"/>
                  <a:pt x="22" y="77"/>
                  <a:pt x="23" y="74"/>
                </a:cubicBezTo>
                <a:cubicBezTo>
                  <a:pt x="25" y="68"/>
                  <a:pt x="27" y="62"/>
                  <a:pt x="30" y="57"/>
                </a:cubicBezTo>
                <a:cubicBezTo>
                  <a:pt x="32" y="54"/>
                  <a:pt x="32" y="51"/>
                  <a:pt x="30" y="48"/>
                </a:cubicBezTo>
                <a:cubicBezTo>
                  <a:pt x="26" y="40"/>
                  <a:pt x="26" y="40"/>
                  <a:pt x="26" y="40"/>
                </a:cubicBezTo>
                <a:cubicBezTo>
                  <a:pt x="26" y="40"/>
                  <a:pt x="26" y="40"/>
                  <a:pt x="26" y="40"/>
                </a:cubicBezTo>
                <a:cubicBezTo>
                  <a:pt x="40" y="26"/>
                  <a:pt x="40" y="26"/>
                  <a:pt x="40" y="26"/>
                </a:cubicBezTo>
                <a:cubicBezTo>
                  <a:pt x="48" y="30"/>
                  <a:pt x="48" y="30"/>
                  <a:pt x="48" y="30"/>
                </a:cubicBezTo>
                <a:cubicBezTo>
                  <a:pt x="49" y="31"/>
                  <a:pt x="51" y="31"/>
                  <a:pt x="52" y="31"/>
                </a:cubicBezTo>
                <a:cubicBezTo>
                  <a:pt x="54" y="31"/>
                  <a:pt x="55" y="31"/>
                  <a:pt x="57" y="30"/>
                </a:cubicBezTo>
                <a:cubicBezTo>
                  <a:pt x="62" y="27"/>
                  <a:pt x="68" y="25"/>
                  <a:pt x="74" y="23"/>
                </a:cubicBezTo>
                <a:cubicBezTo>
                  <a:pt x="77" y="22"/>
                  <a:pt x="79" y="20"/>
                  <a:pt x="80" y="17"/>
                </a:cubicBezTo>
                <a:cubicBezTo>
                  <a:pt x="82" y="8"/>
                  <a:pt x="82" y="8"/>
                  <a:pt x="82" y="8"/>
                </a:cubicBezTo>
                <a:cubicBezTo>
                  <a:pt x="103" y="8"/>
                  <a:pt x="103" y="8"/>
                  <a:pt x="103" y="8"/>
                </a:cubicBezTo>
                <a:cubicBezTo>
                  <a:pt x="103" y="8"/>
                  <a:pt x="103" y="8"/>
                  <a:pt x="103" y="8"/>
                </a:cubicBezTo>
                <a:cubicBezTo>
                  <a:pt x="105" y="17"/>
                  <a:pt x="105" y="17"/>
                  <a:pt x="105" y="17"/>
                </a:cubicBezTo>
                <a:cubicBezTo>
                  <a:pt x="106" y="20"/>
                  <a:pt x="108" y="22"/>
                  <a:pt x="111" y="23"/>
                </a:cubicBezTo>
                <a:cubicBezTo>
                  <a:pt x="117" y="25"/>
                  <a:pt x="123" y="27"/>
                  <a:pt x="129" y="30"/>
                </a:cubicBezTo>
                <a:cubicBezTo>
                  <a:pt x="130" y="31"/>
                  <a:pt x="131" y="31"/>
                  <a:pt x="133" y="31"/>
                </a:cubicBezTo>
                <a:cubicBezTo>
                  <a:pt x="134" y="31"/>
                  <a:pt x="136" y="31"/>
                  <a:pt x="137" y="30"/>
                </a:cubicBezTo>
                <a:cubicBezTo>
                  <a:pt x="145" y="26"/>
                  <a:pt x="145" y="26"/>
                  <a:pt x="145" y="26"/>
                </a:cubicBezTo>
                <a:cubicBezTo>
                  <a:pt x="160" y="40"/>
                  <a:pt x="160" y="40"/>
                  <a:pt x="160" y="40"/>
                </a:cubicBezTo>
                <a:cubicBezTo>
                  <a:pt x="160" y="40"/>
                  <a:pt x="160" y="40"/>
                  <a:pt x="160" y="40"/>
                </a:cubicBezTo>
                <a:cubicBezTo>
                  <a:pt x="155" y="48"/>
                  <a:pt x="155" y="48"/>
                  <a:pt x="155" y="48"/>
                </a:cubicBezTo>
                <a:cubicBezTo>
                  <a:pt x="153" y="51"/>
                  <a:pt x="153" y="54"/>
                  <a:pt x="155" y="57"/>
                </a:cubicBezTo>
                <a:cubicBezTo>
                  <a:pt x="158" y="62"/>
                  <a:pt x="161" y="68"/>
                  <a:pt x="162" y="74"/>
                </a:cubicBezTo>
                <a:cubicBezTo>
                  <a:pt x="163" y="77"/>
                  <a:pt x="165" y="79"/>
                  <a:pt x="168" y="80"/>
                </a:cubicBezTo>
                <a:cubicBezTo>
                  <a:pt x="177" y="82"/>
                  <a:pt x="177" y="82"/>
                  <a:pt x="177" y="82"/>
                </a:cubicBezTo>
                <a:lnTo>
                  <a:pt x="177" y="103"/>
                </a:lnTo>
                <a:close/>
                <a:moveTo>
                  <a:pt x="93" y="42"/>
                </a:moveTo>
                <a:cubicBezTo>
                  <a:pt x="65" y="42"/>
                  <a:pt x="42" y="65"/>
                  <a:pt x="42" y="93"/>
                </a:cubicBezTo>
                <a:cubicBezTo>
                  <a:pt x="42" y="120"/>
                  <a:pt x="65" y="143"/>
                  <a:pt x="93" y="143"/>
                </a:cubicBezTo>
                <a:cubicBezTo>
                  <a:pt x="121" y="143"/>
                  <a:pt x="143" y="120"/>
                  <a:pt x="143" y="93"/>
                </a:cubicBezTo>
                <a:cubicBezTo>
                  <a:pt x="143" y="65"/>
                  <a:pt x="121" y="42"/>
                  <a:pt x="93" y="42"/>
                </a:cubicBezTo>
                <a:close/>
                <a:moveTo>
                  <a:pt x="93" y="50"/>
                </a:moveTo>
                <a:cubicBezTo>
                  <a:pt x="107" y="50"/>
                  <a:pt x="120" y="58"/>
                  <a:pt x="127" y="68"/>
                </a:cubicBezTo>
                <a:cubicBezTo>
                  <a:pt x="105" y="81"/>
                  <a:pt x="105" y="81"/>
                  <a:pt x="105" y="81"/>
                </a:cubicBezTo>
                <a:cubicBezTo>
                  <a:pt x="102" y="78"/>
                  <a:pt x="97" y="76"/>
                  <a:pt x="93" y="76"/>
                </a:cubicBezTo>
                <a:cubicBezTo>
                  <a:pt x="88" y="76"/>
                  <a:pt x="83" y="78"/>
                  <a:pt x="80" y="81"/>
                </a:cubicBezTo>
                <a:cubicBezTo>
                  <a:pt x="58" y="68"/>
                  <a:pt x="58" y="68"/>
                  <a:pt x="58" y="68"/>
                </a:cubicBezTo>
                <a:cubicBezTo>
                  <a:pt x="66" y="58"/>
                  <a:pt x="78" y="50"/>
                  <a:pt x="93" y="50"/>
                </a:cubicBezTo>
                <a:close/>
                <a:moveTo>
                  <a:pt x="88" y="135"/>
                </a:moveTo>
                <a:cubicBezTo>
                  <a:pt x="67" y="132"/>
                  <a:pt x="50" y="114"/>
                  <a:pt x="50" y="93"/>
                </a:cubicBezTo>
                <a:cubicBezTo>
                  <a:pt x="50" y="87"/>
                  <a:pt x="52" y="81"/>
                  <a:pt x="54" y="76"/>
                </a:cubicBezTo>
                <a:cubicBezTo>
                  <a:pt x="76" y="88"/>
                  <a:pt x="76" y="88"/>
                  <a:pt x="76" y="88"/>
                </a:cubicBezTo>
                <a:cubicBezTo>
                  <a:pt x="76" y="90"/>
                  <a:pt x="76" y="91"/>
                  <a:pt x="76" y="93"/>
                </a:cubicBezTo>
                <a:cubicBezTo>
                  <a:pt x="76" y="100"/>
                  <a:pt x="81" y="107"/>
                  <a:pt x="88" y="109"/>
                </a:cubicBezTo>
                <a:lnTo>
                  <a:pt x="88" y="135"/>
                </a:lnTo>
                <a:close/>
                <a:moveTo>
                  <a:pt x="84" y="93"/>
                </a:moveTo>
                <a:cubicBezTo>
                  <a:pt x="84" y="88"/>
                  <a:pt x="88" y="84"/>
                  <a:pt x="93" y="84"/>
                </a:cubicBezTo>
                <a:cubicBezTo>
                  <a:pt x="97" y="84"/>
                  <a:pt x="101" y="88"/>
                  <a:pt x="101" y="93"/>
                </a:cubicBezTo>
                <a:cubicBezTo>
                  <a:pt x="101" y="97"/>
                  <a:pt x="97" y="101"/>
                  <a:pt x="93" y="101"/>
                </a:cubicBezTo>
                <a:cubicBezTo>
                  <a:pt x="88" y="101"/>
                  <a:pt x="84" y="97"/>
                  <a:pt x="84" y="93"/>
                </a:cubicBezTo>
                <a:close/>
                <a:moveTo>
                  <a:pt x="135" y="93"/>
                </a:moveTo>
                <a:cubicBezTo>
                  <a:pt x="135" y="114"/>
                  <a:pt x="118" y="132"/>
                  <a:pt x="97" y="135"/>
                </a:cubicBezTo>
                <a:cubicBezTo>
                  <a:pt x="97" y="109"/>
                  <a:pt x="97" y="109"/>
                  <a:pt x="97" y="109"/>
                </a:cubicBezTo>
                <a:cubicBezTo>
                  <a:pt x="104" y="107"/>
                  <a:pt x="109" y="100"/>
                  <a:pt x="109" y="93"/>
                </a:cubicBezTo>
                <a:cubicBezTo>
                  <a:pt x="109" y="91"/>
                  <a:pt x="109" y="90"/>
                  <a:pt x="109" y="88"/>
                </a:cubicBezTo>
                <a:cubicBezTo>
                  <a:pt x="131" y="76"/>
                  <a:pt x="131" y="76"/>
                  <a:pt x="131" y="76"/>
                </a:cubicBezTo>
                <a:cubicBezTo>
                  <a:pt x="134" y="81"/>
                  <a:pt x="135" y="87"/>
                  <a:pt x="135" y="93"/>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5" name="Oval 14"/>
          <p:cNvSpPr>
            <a:spLocks noChangeAspect="1"/>
          </p:cNvSpPr>
          <p:nvPr/>
        </p:nvSpPr>
        <p:spPr>
          <a:xfrm>
            <a:off x="5460872" y="2260514"/>
            <a:ext cx="1122808" cy="112280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6912482" y="2260514"/>
            <a:ext cx="1122808" cy="112280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54"/>
          <p:cNvSpPr>
            <a:spLocks noEditPoints="1"/>
          </p:cNvSpPr>
          <p:nvPr/>
        </p:nvSpPr>
        <p:spPr bwMode="auto">
          <a:xfrm>
            <a:off x="7281673" y="2665290"/>
            <a:ext cx="358898" cy="293064"/>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21" name="Oval 20"/>
          <p:cNvSpPr>
            <a:spLocks noChangeAspect="1"/>
          </p:cNvSpPr>
          <p:nvPr/>
        </p:nvSpPr>
        <p:spPr>
          <a:xfrm>
            <a:off x="1106042" y="2260514"/>
            <a:ext cx="1122808" cy="112280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openbook.emf" title="open book"/>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6910" y="2652243"/>
            <a:ext cx="407040" cy="362311"/>
          </a:xfrm>
          <a:prstGeom prst="rect">
            <a:avLst/>
          </a:prstGeom>
        </p:spPr>
      </p:pic>
      <p:pic>
        <p:nvPicPr>
          <p:cNvPr id="25" name="Picture 24" descr="heart.emf" title="hear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778" y="2665290"/>
            <a:ext cx="441589" cy="362329"/>
          </a:xfrm>
          <a:prstGeom prst="rect">
            <a:avLst/>
          </a:prstGeom>
        </p:spPr>
      </p:pic>
      <p:pic>
        <p:nvPicPr>
          <p:cNvPr id="26" name="Picture 25" descr="men_arrow.emf" title="man with arrow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7071" y="2514088"/>
            <a:ext cx="453268" cy="580404"/>
          </a:xfrm>
          <a:prstGeom prst="rect">
            <a:avLst/>
          </a:prstGeom>
        </p:spPr>
      </p:pic>
      <p:pic>
        <p:nvPicPr>
          <p:cNvPr id="22" name="Picture 21" title="OP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785" y="4225341"/>
            <a:ext cx="1082128" cy="538659"/>
          </a:xfrm>
          <a:prstGeom prst="rect">
            <a:avLst/>
          </a:prstGeom>
        </p:spPr>
      </p:pic>
    </p:spTree>
    <p:extLst>
      <p:ext uri="{BB962C8B-B14F-4D97-AF65-F5344CB8AC3E}">
        <p14:creationId xmlns:p14="http://schemas.microsoft.com/office/powerpoint/2010/main" val="3961816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2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4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7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9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1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220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250"/>
                                        <p:tgtEl>
                                          <p:spTgt spid="2"/>
                                        </p:tgtEl>
                                      </p:cBhvr>
                                    </p:animEffect>
                                  </p:childTnLst>
                                </p:cTn>
                              </p:par>
                              <p:par>
                                <p:cTn id="43" presetID="10" presetClass="entr" presetSubtype="0" fill="hold" nodeType="withEffect">
                                  <p:stCondLst>
                                    <p:cond delay="25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animBg="1"/>
      <p:bldP spid="13" grpId="0" animBg="1"/>
      <p:bldP spid="15" grpId="0" animBg="1"/>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a:solidFill>
                  <a:schemeClr val="bg2">
                    <a:lumMod val="25000"/>
                  </a:schemeClr>
                </a:solidFill>
              </a:rPr>
              <a:t>This session will provide information on</a:t>
            </a:r>
          </a:p>
        </p:txBody>
      </p:sp>
      <p:sp>
        <p:nvSpPr>
          <p:cNvPr id="4" name="Slide Number Placeholder 3"/>
          <p:cNvSpPr>
            <a:spLocks noGrp="1"/>
          </p:cNvSpPr>
          <p:nvPr>
            <p:ph type="sldNum" sz="quarter" idx="4"/>
          </p:nvPr>
        </p:nvSpPr>
        <p:spPr/>
        <p:txBody>
          <a:bodyPr/>
          <a:lstStyle/>
          <a:p>
            <a:fld id="{D60D1EDE-7116-2443-9BDD-368CE5B37660}" type="slidenum">
              <a:rPr lang="en-US" smtClean="0"/>
              <a:pPr/>
              <a:t>3</a:t>
            </a:fld>
            <a:endParaRPr lang="en-US" dirty="0"/>
          </a:p>
        </p:txBody>
      </p:sp>
      <p:sp>
        <p:nvSpPr>
          <p:cNvPr id="5" name="Oval 4"/>
          <p:cNvSpPr/>
          <p:nvPr/>
        </p:nvSpPr>
        <p:spPr>
          <a:xfrm>
            <a:off x="782919" y="1521719"/>
            <a:ext cx="499036" cy="499036"/>
          </a:xfrm>
          <a:prstGeom prst="ellipse">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50000"/>
                  </a:schemeClr>
                </a:solidFill>
                <a:latin typeface="Arial"/>
                <a:cs typeface="Arial"/>
              </a:rPr>
              <a:t>1</a:t>
            </a:r>
            <a:endParaRPr lang="en-US" dirty="0">
              <a:solidFill>
                <a:schemeClr val="bg2">
                  <a:lumMod val="50000"/>
                </a:schemeClr>
              </a:solidFill>
              <a:latin typeface="Arial"/>
              <a:cs typeface="Arial"/>
            </a:endParaRPr>
          </a:p>
        </p:txBody>
      </p:sp>
      <p:sp>
        <p:nvSpPr>
          <p:cNvPr id="6" name="TextBox 5"/>
          <p:cNvSpPr txBox="1"/>
          <p:nvPr/>
        </p:nvSpPr>
        <p:spPr>
          <a:xfrm>
            <a:off x="1365662" y="1598252"/>
            <a:ext cx="6240969"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Changes to the Health and Physical Education (HPE) Curriculum</a:t>
            </a:r>
          </a:p>
        </p:txBody>
      </p:sp>
      <p:sp>
        <p:nvSpPr>
          <p:cNvPr id="8" name="Oval 7"/>
          <p:cNvSpPr/>
          <p:nvPr/>
        </p:nvSpPr>
        <p:spPr>
          <a:xfrm>
            <a:off x="782919" y="2394766"/>
            <a:ext cx="499036" cy="499036"/>
          </a:xfrm>
          <a:prstGeom prst="ellipse">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2">
                    <a:lumMod val="50000"/>
                  </a:schemeClr>
                </a:solidFill>
                <a:latin typeface="Arial"/>
                <a:cs typeface="Arial"/>
              </a:rPr>
              <a:t>2</a:t>
            </a:r>
          </a:p>
        </p:txBody>
      </p:sp>
      <p:sp>
        <p:nvSpPr>
          <p:cNvPr id="11" name="Oval 10"/>
          <p:cNvSpPr/>
          <p:nvPr/>
        </p:nvSpPr>
        <p:spPr>
          <a:xfrm>
            <a:off x="782919" y="3267813"/>
            <a:ext cx="499036" cy="499036"/>
          </a:xfrm>
          <a:prstGeom prst="ellipse">
            <a:avLst/>
          </a:prstGeom>
          <a:no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50000"/>
                  </a:schemeClr>
                </a:solidFill>
                <a:latin typeface="Arial"/>
                <a:cs typeface="Arial"/>
              </a:rPr>
              <a:t>3</a:t>
            </a:r>
            <a:endParaRPr lang="en-US" dirty="0">
              <a:solidFill>
                <a:schemeClr val="bg2">
                  <a:lumMod val="50000"/>
                </a:schemeClr>
              </a:solidFill>
              <a:latin typeface="Arial"/>
              <a:cs typeface="Arial"/>
            </a:endParaRPr>
          </a:p>
        </p:txBody>
      </p:sp>
      <p:sp>
        <p:nvSpPr>
          <p:cNvPr id="18" name="TextBox 17"/>
          <p:cNvSpPr txBox="1"/>
          <p:nvPr/>
        </p:nvSpPr>
        <p:spPr>
          <a:xfrm>
            <a:off x="1365662" y="2459510"/>
            <a:ext cx="7002969"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The </a:t>
            </a:r>
            <a:r>
              <a:rPr lang="en-US" sz="1600" dirty="0" smtClean="0">
                <a:solidFill>
                  <a:schemeClr val="tx1">
                    <a:lumMod val="65000"/>
                    <a:lumOff val="35000"/>
                  </a:schemeClr>
                </a:solidFill>
                <a:latin typeface="Arial"/>
                <a:cs typeface="Arial"/>
              </a:rPr>
              <a:t>roles </a:t>
            </a:r>
            <a:r>
              <a:rPr lang="en-US" sz="1600" dirty="0">
                <a:solidFill>
                  <a:schemeClr val="tx1">
                    <a:lumMod val="65000"/>
                    <a:lumOff val="35000"/>
                  </a:schemeClr>
                </a:solidFill>
                <a:latin typeface="Arial"/>
                <a:cs typeface="Arial"/>
              </a:rPr>
              <a:t>of </a:t>
            </a:r>
            <a:r>
              <a:rPr lang="en-US" sz="1600" dirty="0" smtClean="0">
                <a:solidFill>
                  <a:schemeClr val="tx1">
                    <a:lumMod val="65000"/>
                    <a:lumOff val="35000"/>
                  </a:schemeClr>
                </a:solidFill>
                <a:latin typeface="Arial"/>
                <a:cs typeface="Arial"/>
              </a:rPr>
              <a:t>educators and parents </a:t>
            </a:r>
            <a:r>
              <a:rPr lang="en-US" sz="1600" dirty="0">
                <a:solidFill>
                  <a:schemeClr val="tx1">
                    <a:lumMod val="65000"/>
                    <a:lumOff val="35000"/>
                  </a:schemeClr>
                </a:solidFill>
                <a:latin typeface="Arial"/>
                <a:cs typeface="Arial"/>
              </a:rPr>
              <a:t>in supporting student learning </a:t>
            </a:r>
          </a:p>
        </p:txBody>
      </p:sp>
      <p:sp>
        <p:nvSpPr>
          <p:cNvPr id="19" name="TextBox 18"/>
          <p:cNvSpPr txBox="1"/>
          <p:nvPr/>
        </p:nvSpPr>
        <p:spPr>
          <a:xfrm>
            <a:off x="1365663" y="3339439"/>
            <a:ext cx="5487006" cy="338554"/>
          </a:xfrm>
          <a:prstGeom prst="rect">
            <a:avLst/>
          </a:prstGeom>
          <a:noFill/>
        </p:spPr>
        <p:txBody>
          <a:bodyPr wrap="square" rtlCol="0">
            <a:spAutoFit/>
          </a:bodyPr>
          <a:lstStyle/>
          <a:p>
            <a:r>
              <a:rPr lang="en-US" sz="1600" dirty="0">
                <a:solidFill>
                  <a:schemeClr val="tx1">
                    <a:lumMod val="65000"/>
                    <a:lumOff val="35000"/>
                  </a:schemeClr>
                </a:solidFill>
                <a:latin typeface="Arial"/>
                <a:cs typeface="Arial"/>
              </a:rPr>
              <a:t>Resources available to support parents</a:t>
            </a:r>
          </a:p>
        </p:txBody>
      </p:sp>
    </p:spTree>
    <p:extLst>
      <p:ext uri="{BB962C8B-B14F-4D97-AF65-F5344CB8AC3E}">
        <p14:creationId xmlns:p14="http://schemas.microsoft.com/office/powerpoint/2010/main" val="349576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1" grpId="0" animBg="1"/>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1" name="Group 90"/>
          <p:cNvGrpSpPr/>
          <p:nvPr/>
        </p:nvGrpSpPr>
        <p:grpSpPr>
          <a:xfrm>
            <a:off x="-117228" y="1432714"/>
            <a:ext cx="8477921" cy="2511546"/>
            <a:chOff x="6793" y="2003590"/>
            <a:chExt cx="8477921" cy="2511546"/>
          </a:xfrm>
        </p:grpSpPr>
        <p:sp>
          <p:nvSpPr>
            <p:cNvPr id="4" name="Content Placeholder 2" title="Quote"/>
            <p:cNvSpPr txBox="1">
              <a:spLocks/>
            </p:cNvSpPr>
            <p:nvPr/>
          </p:nvSpPr>
          <p:spPr>
            <a:xfrm>
              <a:off x="1358251" y="2003590"/>
              <a:ext cx="7126463" cy="251154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endParaRPr lang="en-US" sz="1600" dirty="0" smtClean="0">
                <a:solidFill>
                  <a:srgbClr val="FFFFFF"/>
                </a:solidFill>
              </a:endParaRPr>
            </a:p>
            <a:p>
              <a:pPr>
                <a:lnSpc>
                  <a:spcPct val="130000"/>
                </a:lnSpc>
              </a:pPr>
              <a:endParaRPr lang="en-US" sz="1600" dirty="0" smtClean="0">
                <a:solidFill>
                  <a:srgbClr val="FFFFFF"/>
                </a:solidFill>
              </a:endParaRPr>
            </a:p>
            <a:p>
              <a:pPr marL="0" indent="0">
                <a:lnSpc>
                  <a:spcPct val="130000"/>
                </a:lnSpc>
                <a:buNone/>
              </a:pPr>
              <a:r>
                <a:rPr lang="en-US" sz="1600" dirty="0">
                  <a:solidFill>
                    <a:srgbClr val="FFFFFF"/>
                  </a:solidFill>
                </a:rPr>
                <a:t>When parents are engaged and involved, everyone benefits and our schools become increasingly rich and positive places to teach, learn and </a:t>
              </a:r>
              <a:r>
                <a:rPr lang="en-US" sz="1600" dirty="0" smtClean="0">
                  <a:solidFill>
                    <a:srgbClr val="FFFFFF"/>
                  </a:solidFill>
                </a:rPr>
                <a:t>grow.</a:t>
              </a:r>
              <a:endParaRPr lang="en-CA" sz="1600" dirty="0" smtClean="0">
                <a:solidFill>
                  <a:srgbClr val="FFFFFF"/>
                </a:solidFill>
              </a:endParaRPr>
            </a:p>
          </p:txBody>
        </p:sp>
        <p:sp>
          <p:nvSpPr>
            <p:cNvPr id="6" name="Rectangle 5"/>
            <p:cNvSpPr/>
            <p:nvPr/>
          </p:nvSpPr>
          <p:spPr>
            <a:xfrm>
              <a:off x="6793" y="2217590"/>
              <a:ext cx="878186"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dirty="0" smtClean="0">
                  <a:solidFill>
                    <a:srgbClr val="FFFFFF"/>
                  </a:solidFill>
                  <a:latin typeface="MS Gothic" panose="020B0609070205080204" pitchFamily="49" charset="-128"/>
                  <a:ea typeface="MS Gothic" panose="020B0609070205080204" pitchFamily="49" charset="-128"/>
                  <a:cs typeface="Arial" panose="020B0604020202020204" pitchFamily="34" charset="0"/>
                </a:rPr>
                <a:t>“</a:t>
              </a:r>
              <a:endParaRPr lang="en-US" sz="6000" dirty="0">
                <a:solidFill>
                  <a:srgbClr val="FFFFFF"/>
                </a:solidFill>
                <a:latin typeface="MS Gothic" panose="020B0609070205080204" pitchFamily="49" charset="-128"/>
                <a:ea typeface="MS Gothic" panose="020B0609070205080204" pitchFamily="49" charset="-128"/>
                <a:cs typeface="Arial" panose="020B0604020202020204" pitchFamily="34" charset="0"/>
              </a:endParaRPr>
            </a:p>
          </p:txBody>
        </p:sp>
        <p:sp>
          <p:nvSpPr>
            <p:cNvPr id="8" name="TextBox 7"/>
            <p:cNvSpPr txBox="1"/>
            <p:nvPr/>
          </p:nvSpPr>
          <p:spPr>
            <a:xfrm>
              <a:off x="1369025" y="3457997"/>
              <a:ext cx="3909853" cy="461665"/>
            </a:xfrm>
            <a:prstGeom prst="rect">
              <a:avLst/>
            </a:prstGeom>
            <a:noFill/>
          </p:spPr>
          <p:txBody>
            <a:bodyPr wrap="none" rtlCol="0">
              <a:spAutoFit/>
            </a:bodyPr>
            <a:lstStyle/>
            <a:p>
              <a:endParaRPr lang="en-US" sz="1200" dirty="0" smtClean="0">
                <a:solidFill>
                  <a:srgbClr val="FFFFFF"/>
                </a:solidFill>
                <a:latin typeface="Arial"/>
                <a:cs typeface="Arial"/>
              </a:endParaRPr>
            </a:p>
            <a:p>
              <a:r>
                <a:rPr lang="en-US" sz="1200" dirty="0" smtClean="0">
                  <a:solidFill>
                    <a:srgbClr val="FFFFFF"/>
                  </a:solidFill>
                  <a:latin typeface="Arial"/>
                  <a:cs typeface="Arial"/>
                </a:rPr>
                <a:t>Supporting </a:t>
              </a:r>
              <a:r>
                <a:rPr lang="en-US" sz="1200" dirty="0">
                  <a:solidFill>
                    <a:srgbClr val="FFFFFF"/>
                  </a:solidFill>
                  <a:latin typeface="Arial"/>
                  <a:cs typeface="Arial"/>
                </a:rPr>
                <a:t>the Ontario Leadership Strategy, 2012</a:t>
              </a:r>
              <a:r>
                <a:rPr lang="en-US" sz="1200" dirty="0" smtClean="0">
                  <a:solidFill>
                    <a:srgbClr val="FFFFFF"/>
                  </a:solidFill>
                  <a:latin typeface="Arial"/>
                  <a:cs typeface="Arial"/>
                </a:rPr>
                <a:t>, p.1</a:t>
              </a:r>
              <a:endParaRPr lang="en-US" sz="1200" dirty="0">
                <a:solidFill>
                  <a:srgbClr val="FFFFFF"/>
                </a:solidFill>
                <a:latin typeface="Arial"/>
                <a:cs typeface="Arial"/>
              </a:endParaRPr>
            </a:p>
          </p:txBody>
        </p:sp>
      </p:grpSp>
      <p:sp>
        <p:nvSpPr>
          <p:cNvPr id="9" name="Rectangle 8"/>
          <p:cNvSpPr/>
          <p:nvPr/>
        </p:nvSpPr>
        <p:spPr>
          <a:xfrm rot="10800000">
            <a:off x="8148586" y="1767636"/>
            <a:ext cx="878186"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dirty="0" smtClean="0">
                <a:solidFill>
                  <a:srgbClr val="FFFFFF"/>
                </a:solidFill>
                <a:latin typeface="MS Gothic" panose="020B0609070205080204" pitchFamily="49" charset="-128"/>
                <a:ea typeface="MS Gothic" panose="020B0609070205080204" pitchFamily="49" charset="-128"/>
                <a:cs typeface="Arial" panose="020B0604020202020204" pitchFamily="34" charset="0"/>
              </a:rPr>
              <a:t>“</a:t>
            </a:r>
            <a:endParaRPr lang="en-US" sz="6000" dirty="0">
              <a:solidFill>
                <a:srgbClr val="FFFFFF"/>
              </a:solidFill>
              <a:latin typeface="MS Gothic" panose="020B0609070205080204" pitchFamily="49" charset="-128"/>
              <a:ea typeface="MS Gothic" panose="020B0609070205080204" pitchFamily="49" charset="-128"/>
              <a:cs typeface="Arial" panose="020B0604020202020204" pitchFamily="34" charset="0"/>
            </a:endParaRPr>
          </a:p>
        </p:txBody>
      </p:sp>
      <p:pic>
        <p:nvPicPr>
          <p:cNvPr id="7" name="Picture 6" descr="city1.png" title="pictures of schools, houses, tre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4260"/>
            <a:ext cx="9144000" cy="885207"/>
          </a:xfrm>
          <a:prstGeom prst="rect">
            <a:avLst/>
          </a:prstGeom>
        </p:spPr>
      </p:pic>
      <p:sp>
        <p:nvSpPr>
          <p:cNvPr id="3" name="Title 2"/>
          <p:cNvSpPr>
            <a:spLocks noGrp="1"/>
          </p:cNvSpPr>
          <p:nvPr>
            <p:ph type="title" idx="4294967295"/>
          </p:nvPr>
        </p:nvSpPr>
        <p:spPr/>
        <p:txBody>
          <a:bodyPr/>
          <a:lstStyle/>
          <a:p>
            <a:r>
              <a:rPr lang="en-CA" dirty="0" smtClean="0">
                <a:solidFill>
                  <a:schemeClr val="accent1">
                    <a:lumMod val="75000"/>
                  </a:schemeClr>
                </a:solidFill>
              </a:rPr>
              <a:t>Quote from Strategy</a:t>
            </a:r>
            <a:endParaRPr lang="en-CA" dirty="0">
              <a:solidFill>
                <a:schemeClr val="accent1">
                  <a:lumMod val="75000"/>
                </a:schemeClr>
              </a:solidFill>
            </a:endParaRPr>
          </a:p>
        </p:txBody>
      </p:sp>
    </p:spTree>
    <p:extLst>
      <p:ext uri="{BB962C8B-B14F-4D97-AF65-F5344CB8AC3E}">
        <p14:creationId xmlns:p14="http://schemas.microsoft.com/office/powerpoint/2010/main" val="4027744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oAutofit/>
          </a:bodyPr>
          <a:lstStyle/>
          <a:p>
            <a:r>
              <a:rPr lang="en-CA" sz="2400" dirty="0">
                <a:solidFill>
                  <a:srgbClr val="045174"/>
                </a:solidFill>
                <a:ea typeface="ＭＳ Ｐゴシック" pitchFamily="34" charset="-128"/>
              </a:rPr>
              <a:t>Renewed Vision for Education in Ontario</a:t>
            </a:r>
            <a:endParaRPr lang="en-US" sz="2400" dirty="0">
              <a:solidFill>
                <a:srgbClr val="045174"/>
              </a:solidFill>
            </a:endParaRPr>
          </a:p>
        </p:txBody>
      </p:sp>
      <p:sp>
        <p:nvSpPr>
          <p:cNvPr id="4" name="Slide Number Placeholder 3"/>
          <p:cNvSpPr>
            <a:spLocks noGrp="1"/>
          </p:cNvSpPr>
          <p:nvPr>
            <p:ph type="sldNum" sz="quarter" idx="12"/>
          </p:nvPr>
        </p:nvSpPr>
        <p:spPr/>
        <p:txBody>
          <a:bodyPr/>
          <a:lstStyle/>
          <a:p>
            <a:fld id="{D60D1EDE-7116-2443-9BDD-368CE5B37660}" type="slidenum">
              <a:rPr lang="en-US" smtClean="0"/>
              <a:t>5</a:t>
            </a:fld>
            <a:endParaRPr lang="en-US" dirty="0"/>
          </a:p>
        </p:txBody>
      </p:sp>
      <p:sp>
        <p:nvSpPr>
          <p:cNvPr id="22" name="Rectangle 21"/>
          <p:cNvSpPr/>
          <p:nvPr/>
        </p:nvSpPr>
        <p:spPr>
          <a:xfrm>
            <a:off x="7230721" y="-99390"/>
            <a:ext cx="1913279" cy="5242890"/>
          </a:xfrm>
          <a:prstGeom prst="rect">
            <a:avLst/>
          </a:prstGeom>
          <a:solidFill>
            <a:srgbClr val="0288D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366739" y="1910559"/>
            <a:ext cx="1483209" cy="1205094"/>
            <a:chOff x="1197603" y="1910559"/>
            <a:chExt cx="1483209" cy="1205094"/>
          </a:xfrm>
        </p:grpSpPr>
        <p:sp>
          <p:nvSpPr>
            <p:cNvPr id="24" name="Oval 23"/>
            <p:cNvSpPr>
              <a:spLocks noChangeAspect="1"/>
            </p:cNvSpPr>
            <p:nvPr/>
          </p:nvSpPr>
          <p:spPr>
            <a:xfrm>
              <a:off x="1336660" y="1910559"/>
              <a:ext cx="1205094" cy="1205094"/>
            </a:xfrm>
            <a:prstGeom prst="ellipse">
              <a:avLst/>
            </a:prstGeom>
            <a:noFill/>
            <a:ln w="127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1197603" y="2208610"/>
              <a:ext cx="1483209" cy="584776"/>
            </a:xfrm>
            <a:prstGeom prst="rect">
              <a:avLst/>
            </a:prstGeom>
            <a:noFill/>
          </p:spPr>
          <p:txBody>
            <a:bodyPr wrap="square" rtlCol="0">
              <a:spAutoFit/>
            </a:bodyPr>
            <a:lstStyle/>
            <a:p>
              <a:pPr algn="ctr">
                <a:spcAft>
                  <a:spcPts val="1200"/>
                </a:spcAft>
                <a:defRPr/>
              </a:pPr>
              <a:r>
                <a:rPr lang="en-US" sz="1600" dirty="0">
                  <a:solidFill>
                    <a:schemeClr val="bg2">
                      <a:lumMod val="25000"/>
                    </a:schemeClr>
                  </a:solidFill>
                  <a:latin typeface="Arial"/>
                  <a:cs typeface="Arial"/>
                </a:rPr>
                <a:t>Achieving Excellence</a:t>
              </a:r>
            </a:p>
          </p:txBody>
        </p:sp>
      </p:grpSp>
      <p:grpSp>
        <p:nvGrpSpPr>
          <p:cNvPr id="27" name="Group 26"/>
          <p:cNvGrpSpPr/>
          <p:nvPr/>
        </p:nvGrpSpPr>
        <p:grpSpPr>
          <a:xfrm>
            <a:off x="2054417" y="1910559"/>
            <a:ext cx="1483209" cy="1205094"/>
            <a:chOff x="2885281" y="1910559"/>
            <a:chExt cx="1483209" cy="1205094"/>
          </a:xfrm>
        </p:grpSpPr>
        <p:sp>
          <p:nvSpPr>
            <p:cNvPr id="28" name="Oval 27"/>
            <p:cNvSpPr>
              <a:spLocks noChangeAspect="1"/>
            </p:cNvSpPr>
            <p:nvPr/>
          </p:nvSpPr>
          <p:spPr>
            <a:xfrm>
              <a:off x="3030457" y="1910559"/>
              <a:ext cx="1205094" cy="1205094"/>
            </a:xfrm>
            <a:prstGeom prst="ellipse">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2885281" y="2208610"/>
              <a:ext cx="1483209" cy="584776"/>
            </a:xfrm>
            <a:prstGeom prst="rect">
              <a:avLst/>
            </a:prstGeom>
            <a:noFill/>
          </p:spPr>
          <p:txBody>
            <a:bodyPr wrap="square" rtlCol="0">
              <a:spAutoFit/>
            </a:bodyPr>
            <a:lstStyle/>
            <a:p>
              <a:pPr algn="ctr">
                <a:spcAft>
                  <a:spcPts val="1200"/>
                </a:spcAft>
                <a:defRPr/>
              </a:pPr>
              <a:r>
                <a:rPr lang="en-US" sz="1600" dirty="0">
                  <a:solidFill>
                    <a:srgbClr val="045174"/>
                  </a:solidFill>
                  <a:latin typeface="Arial"/>
                  <a:cs typeface="Arial"/>
                </a:rPr>
                <a:t>Ensuring Equity</a:t>
              </a:r>
            </a:p>
          </p:txBody>
        </p:sp>
      </p:grpSp>
      <p:grpSp>
        <p:nvGrpSpPr>
          <p:cNvPr id="32" name="Group 31"/>
          <p:cNvGrpSpPr/>
          <p:nvPr/>
        </p:nvGrpSpPr>
        <p:grpSpPr>
          <a:xfrm>
            <a:off x="3734794" y="1910559"/>
            <a:ext cx="1483209" cy="1205094"/>
            <a:chOff x="4565658" y="1910559"/>
            <a:chExt cx="1483209" cy="1205094"/>
          </a:xfrm>
        </p:grpSpPr>
        <p:sp>
          <p:nvSpPr>
            <p:cNvPr id="33" name="Oval 32"/>
            <p:cNvSpPr>
              <a:spLocks noChangeAspect="1"/>
            </p:cNvSpPr>
            <p:nvPr/>
          </p:nvSpPr>
          <p:spPr>
            <a:xfrm>
              <a:off x="4704717" y="1910559"/>
              <a:ext cx="1205094" cy="1205094"/>
            </a:xfrm>
            <a:prstGeom prst="ellipse">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4565658" y="2232820"/>
              <a:ext cx="1483209" cy="584776"/>
            </a:xfrm>
            <a:prstGeom prst="rect">
              <a:avLst/>
            </a:prstGeom>
            <a:noFill/>
          </p:spPr>
          <p:txBody>
            <a:bodyPr wrap="square" rtlCol="0">
              <a:spAutoFit/>
            </a:bodyPr>
            <a:lstStyle/>
            <a:p>
              <a:pPr algn="ctr">
                <a:spcAft>
                  <a:spcPts val="1200"/>
                </a:spcAft>
                <a:defRPr/>
              </a:pPr>
              <a:r>
                <a:rPr lang="en-US" sz="1600" dirty="0">
                  <a:solidFill>
                    <a:srgbClr val="045174"/>
                  </a:solidFill>
                  <a:latin typeface="Arial"/>
                  <a:cs typeface="Arial"/>
                </a:rPr>
                <a:t>Promoting Well-Being</a:t>
              </a:r>
            </a:p>
          </p:txBody>
        </p:sp>
      </p:grpSp>
      <p:grpSp>
        <p:nvGrpSpPr>
          <p:cNvPr id="36" name="Group 35"/>
          <p:cNvGrpSpPr/>
          <p:nvPr/>
        </p:nvGrpSpPr>
        <p:grpSpPr>
          <a:xfrm>
            <a:off x="5389885" y="1918429"/>
            <a:ext cx="1515721" cy="1205094"/>
            <a:chOff x="6220749" y="1918429"/>
            <a:chExt cx="1515721" cy="1205094"/>
          </a:xfrm>
        </p:grpSpPr>
        <p:sp>
          <p:nvSpPr>
            <p:cNvPr id="37" name="Oval 36"/>
            <p:cNvSpPr>
              <a:spLocks noChangeAspect="1"/>
            </p:cNvSpPr>
            <p:nvPr/>
          </p:nvSpPr>
          <p:spPr>
            <a:xfrm>
              <a:off x="6378976" y="1918429"/>
              <a:ext cx="1205094" cy="1205094"/>
            </a:xfrm>
            <a:prstGeom prst="ellipse">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6220749" y="2118520"/>
              <a:ext cx="1515721" cy="830997"/>
            </a:xfrm>
            <a:prstGeom prst="rect">
              <a:avLst/>
            </a:prstGeom>
            <a:noFill/>
          </p:spPr>
          <p:txBody>
            <a:bodyPr wrap="square" rtlCol="0">
              <a:spAutoFit/>
            </a:bodyPr>
            <a:lstStyle/>
            <a:p>
              <a:pPr algn="ctr">
                <a:spcAft>
                  <a:spcPts val="1200"/>
                </a:spcAft>
                <a:defRPr/>
              </a:pPr>
              <a:r>
                <a:rPr lang="en-US" sz="1600" spc="-50" dirty="0">
                  <a:solidFill>
                    <a:srgbClr val="045174"/>
                  </a:solidFill>
                  <a:latin typeface="Arial"/>
                  <a:cs typeface="Arial"/>
                </a:rPr>
                <a:t>Enhancing Public Confidence</a:t>
              </a:r>
            </a:p>
          </p:txBody>
        </p:sp>
      </p:grpSp>
      <p:pic>
        <p:nvPicPr>
          <p:cNvPr id="40" name="Picture 4" title="image of Achieving Excellence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651" y="1576814"/>
            <a:ext cx="1488542" cy="1940238"/>
          </a:xfrm>
          <a:prstGeom prst="rect">
            <a:avLst/>
          </a:prstGeom>
          <a:noFill/>
          <a:ln w="9525">
            <a:solidFill>
              <a:srgbClr val="5B9BD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307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2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nodeType="withEffect">
                                  <p:stCondLst>
                                    <p:cond delay="60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2" accel="50000" decel="50000" fill="hold" nodeType="withEffect">
                                  <p:stCondLst>
                                    <p:cond delay="10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1+#ppt_w/2"/>
                                          </p:val>
                                        </p:tav>
                                        <p:tav tm="100000">
                                          <p:val>
                                            <p:strVal val="#ppt_x"/>
                                          </p:val>
                                        </p:tav>
                                      </p:tavLst>
                                    </p:anim>
                                    <p:anim calcmode="lin" valueType="num">
                                      <p:cBhvr additive="base">
                                        <p:cTn id="2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397"/>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0" y="1"/>
            <a:ext cx="8469089" cy="6226350"/>
            <a:chOff x="0" y="1"/>
            <a:chExt cx="8469089" cy="6226350"/>
          </a:xfrm>
        </p:grpSpPr>
        <p:pic>
          <p:nvPicPr>
            <p:cNvPr id="21" name="Picture 20" descr="Curriculum includes: Overall expectations, specific expectations and optional examples and prompts"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sp>
          <p:nvSpPr>
            <p:cNvPr id="2" name="Rounded Rectangle 1"/>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ounded Rectangle 13"/>
          <p:cNvSpPr/>
          <p:nvPr/>
        </p:nvSpPr>
        <p:spPr>
          <a:xfrm>
            <a:off x="1282772" y="674914"/>
            <a:ext cx="6467857" cy="4865915"/>
          </a:xfrm>
          <a:prstGeom prst="roundRect">
            <a:avLst>
              <a:gd name="adj" fmla="val 0"/>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nvGrpSpPr>
          <p:cNvPr id="6" name="Group 5"/>
          <p:cNvGrpSpPr/>
          <p:nvPr/>
        </p:nvGrpSpPr>
        <p:grpSpPr>
          <a:xfrm>
            <a:off x="2120282" y="2013558"/>
            <a:ext cx="5094904" cy="387509"/>
            <a:chOff x="2125725" y="2013558"/>
            <a:chExt cx="5094904" cy="387509"/>
          </a:xfrm>
        </p:grpSpPr>
        <p:sp>
          <p:nvSpPr>
            <p:cNvPr id="15" name="Content Placeholder 2"/>
            <p:cNvSpPr txBox="1">
              <a:spLocks/>
            </p:cNvSpPr>
            <p:nvPr/>
          </p:nvSpPr>
          <p:spPr>
            <a:xfrm>
              <a:off x="2564264" y="2013558"/>
              <a:ext cx="4656365" cy="38750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ea typeface="MS PGothic" pitchFamily="34" charset="-128"/>
                  <a:cs typeface="MS PGothic" pitchFamily="34" charset="-128"/>
                </a:rPr>
                <a:t>Overall Expectations</a:t>
              </a:r>
            </a:p>
            <a:p>
              <a:pPr marL="0" indent="0">
                <a:buNone/>
              </a:pPr>
              <a:endParaRPr lang="en-US" sz="1800" dirty="0" smtClean="0">
                <a:solidFill>
                  <a:schemeClr val="bg2">
                    <a:lumMod val="25000"/>
                  </a:schemeClr>
                </a:solidFill>
                <a:ea typeface="MS PGothic" pitchFamily="34" charset="-128"/>
                <a:cs typeface="MS PGothic" pitchFamily="34" charset="-128"/>
              </a:endParaRPr>
            </a:p>
          </p:txBody>
        </p:sp>
        <p:pic>
          <p:nvPicPr>
            <p:cNvPr id="5" name="Picture 4"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2046985"/>
              <a:ext cx="323801" cy="320657"/>
            </a:xfrm>
            <a:prstGeom prst="rect">
              <a:avLst/>
            </a:prstGeom>
          </p:spPr>
        </p:pic>
      </p:grpSp>
      <p:sp>
        <p:nvSpPr>
          <p:cNvPr id="22" name="Content Placeholder 2"/>
          <p:cNvSpPr txBox="1">
            <a:spLocks/>
          </p:cNvSpPr>
          <p:nvPr/>
        </p:nvSpPr>
        <p:spPr>
          <a:xfrm>
            <a:off x="2028821"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grpSp>
        <p:nvGrpSpPr>
          <p:cNvPr id="11" name="Group 10"/>
          <p:cNvGrpSpPr/>
          <p:nvPr/>
        </p:nvGrpSpPr>
        <p:grpSpPr>
          <a:xfrm>
            <a:off x="2120282" y="3373505"/>
            <a:ext cx="4030146" cy="806610"/>
            <a:chOff x="2125725" y="3373505"/>
            <a:chExt cx="4030146" cy="806610"/>
          </a:xfrm>
        </p:grpSpPr>
        <p:pic>
          <p:nvPicPr>
            <p:cNvPr id="19" name="Picture 18"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3373505"/>
              <a:ext cx="323801" cy="320657"/>
            </a:xfrm>
            <a:prstGeom prst="rect">
              <a:avLst/>
            </a:prstGeom>
          </p:spPr>
        </p:pic>
        <p:sp>
          <p:nvSpPr>
            <p:cNvPr id="23" name="Content Placeholder 2"/>
            <p:cNvSpPr txBox="1">
              <a:spLocks/>
            </p:cNvSpPr>
            <p:nvPr/>
          </p:nvSpPr>
          <p:spPr>
            <a:xfrm>
              <a:off x="2496908" y="3375207"/>
              <a:ext cx="3658963" cy="804908"/>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rPr>
                <a:t>Optional </a:t>
              </a:r>
              <a:r>
                <a:rPr lang="en-US" sz="1800" dirty="0">
                  <a:solidFill>
                    <a:schemeClr val="bg2">
                      <a:lumMod val="25000"/>
                    </a:schemeClr>
                  </a:solidFill>
                </a:rPr>
                <a:t>Examples and Prompts (sample teacher questions and student responses</a:t>
              </a:r>
              <a:r>
                <a:rPr lang="en-US" sz="1800" dirty="0" smtClean="0">
                  <a:solidFill>
                    <a:schemeClr val="bg2">
                      <a:lumMod val="25000"/>
                    </a:schemeClr>
                  </a:solidFill>
                </a:rPr>
                <a:t>)</a:t>
              </a:r>
              <a:endParaRPr lang="en-CA" sz="1800" strike="sngStrike" dirty="0">
                <a:solidFill>
                  <a:srgbClr val="FF0000"/>
                </a:solidFill>
              </a:endParaRPr>
            </a:p>
            <a:p>
              <a:pPr>
                <a:buFont typeface="Arial"/>
                <a:buNone/>
              </a:pPr>
              <a:endParaRPr lang="en-US" sz="1200" dirty="0" smtClean="0">
                <a:solidFill>
                  <a:schemeClr val="bg2">
                    <a:lumMod val="25000"/>
                  </a:schemeClr>
                </a:solidFill>
                <a:ea typeface="MS PGothic" pitchFamily="34" charset="-128"/>
                <a:cs typeface="MS PGothic" pitchFamily="34" charset="-128"/>
              </a:endParaRPr>
            </a:p>
          </p:txBody>
        </p:sp>
      </p:grpSp>
      <p:grpSp>
        <p:nvGrpSpPr>
          <p:cNvPr id="8" name="Group 7"/>
          <p:cNvGrpSpPr/>
          <p:nvPr/>
        </p:nvGrpSpPr>
        <p:grpSpPr>
          <a:xfrm>
            <a:off x="2120282" y="2717876"/>
            <a:ext cx="5094903" cy="362472"/>
            <a:chOff x="2125725" y="2717876"/>
            <a:chExt cx="5094903" cy="362472"/>
          </a:xfrm>
        </p:grpSpPr>
        <p:pic>
          <p:nvPicPr>
            <p:cNvPr id="18" name="Picture 17" title="arrow pointing right"/>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125725" y="2717876"/>
              <a:ext cx="323801" cy="320657"/>
            </a:xfrm>
            <a:prstGeom prst="rect">
              <a:avLst/>
            </a:prstGeom>
          </p:spPr>
        </p:pic>
        <p:sp>
          <p:nvSpPr>
            <p:cNvPr id="24" name="Content Placeholder 2"/>
            <p:cNvSpPr txBox="1">
              <a:spLocks/>
            </p:cNvSpPr>
            <p:nvPr/>
          </p:nvSpPr>
          <p:spPr>
            <a:xfrm>
              <a:off x="2564263" y="2732026"/>
              <a:ext cx="4656365" cy="348322"/>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2">
                      <a:lumMod val="25000"/>
                    </a:schemeClr>
                  </a:solidFill>
                  <a:ea typeface="MS PGothic" pitchFamily="34" charset="-128"/>
                  <a:cs typeface="MS PGothic" pitchFamily="34" charset="-128"/>
                </a:rPr>
                <a:t>Specific Expectations</a:t>
              </a:r>
            </a:p>
          </p:txBody>
        </p:sp>
      </p:grpSp>
      <p:sp>
        <p:nvSpPr>
          <p:cNvPr id="4" name="Title 3"/>
          <p:cNvSpPr>
            <a:spLocks noGrp="1"/>
          </p:cNvSpPr>
          <p:nvPr>
            <p:ph type="title"/>
          </p:nvPr>
        </p:nvSpPr>
        <p:spPr>
          <a:xfrm>
            <a:off x="2120282" y="1219317"/>
            <a:ext cx="6096000" cy="356085"/>
          </a:xfrm>
        </p:spPr>
        <p:txBody>
          <a:bodyPr>
            <a:noAutofit/>
          </a:bodyPr>
          <a:lstStyle/>
          <a:p>
            <a:r>
              <a:rPr lang="en-US" sz="2400" dirty="0">
                <a:solidFill>
                  <a:schemeClr val="bg2">
                    <a:lumMod val="25000"/>
                  </a:schemeClr>
                </a:solidFill>
                <a:ea typeface="MS PGothic" pitchFamily="34" charset="-128"/>
                <a:cs typeface="MS PGothic" pitchFamily="34" charset="-128"/>
              </a:rPr>
              <a:t>The curriculum </a:t>
            </a:r>
            <a:r>
              <a:rPr lang="en-US" sz="2400" dirty="0" smtClean="0">
                <a:solidFill>
                  <a:schemeClr val="bg2">
                    <a:lumMod val="25000"/>
                  </a:schemeClr>
                </a:solidFill>
                <a:ea typeface="MS PGothic" pitchFamily="34" charset="-128"/>
                <a:cs typeface="MS PGothic" pitchFamily="34" charset="-128"/>
              </a:rPr>
              <a:t>includes:</a:t>
            </a:r>
            <a:endParaRPr lang="en-CA" sz="2400" dirty="0"/>
          </a:p>
        </p:txBody>
      </p:sp>
    </p:spTree>
    <p:extLst>
      <p:ext uri="{BB962C8B-B14F-4D97-AF65-F5344CB8AC3E}">
        <p14:creationId xmlns:p14="http://schemas.microsoft.com/office/powerpoint/2010/main" val="3553374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10" presetClass="entr" presetSubtype="0" fill="hold" grpId="0" nodeType="withEffect" nodePh="1">
                                  <p:stCondLst>
                                    <p:cond delay="200"/>
                                  </p:stCondLst>
                                  <p:endCondLst>
                                    <p:cond evt="begin" delay="0">
                                      <p:tn val="13"/>
                                    </p:cond>
                                  </p:end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200"/>
                            </p:stCondLst>
                            <p:childTnLst>
                              <p:par>
                                <p:cTn id="17" presetID="10" presetClass="entr" presetSubtype="0" fill="hold" nodeType="afterEffect">
                                  <p:stCondLst>
                                    <p:cond delay="3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5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74712"/>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75109"/>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 y="1"/>
            <a:ext cx="8469089" cy="6226350"/>
            <a:chOff x="2" y="1"/>
            <a:chExt cx="8469089" cy="6226350"/>
          </a:xfrm>
        </p:grpSpPr>
        <p:grpSp>
          <p:nvGrpSpPr>
            <p:cNvPr id="26" name="Group 25"/>
            <p:cNvGrpSpPr/>
            <p:nvPr/>
          </p:nvGrpSpPr>
          <p:grpSpPr>
            <a:xfrm>
              <a:off x="2" y="1"/>
              <a:ext cx="8469089" cy="6226350"/>
              <a:chOff x="0" y="1"/>
              <a:chExt cx="8469089" cy="6226350"/>
            </a:xfrm>
          </p:grpSpPr>
          <p:sp>
            <p:nvSpPr>
              <p:cNvPr id="28" name="Rounded Rectangle 27"/>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27" name="Picture 26"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grpSp>
        <p:sp>
          <p:nvSpPr>
            <p:cNvPr id="14" name="Rounded Rectangle 13"/>
            <p:cNvSpPr/>
            <p:nvPr/>
          </p:nvSpPr>
          <p:spPr>
            <a:xfrm>
              <a:off x="1288217" y="674915"/>
              <a:ext cx="6467857" cy="4865915"/>
            </a:xfrm>
            <a:prstGeom prst="roundRect">
              <a:avLst>
                <a:gd name="adj" fmla="val 0"/>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22" name="Content Placeholder 2"/>
          <p:cNvSpPr txBox="1">
            <a:spLocks/>
          </p:cNvSpPr>
          <p:nvPr/>
        </p:nvSpPr>
        <p:spPr>
          <a:xfrm>
            <a:off x="2034266"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sp>
        <p:nvSpPr>
          <p:cNvPr id="29" name="Rounded Rectangle 28"/>
          <p:cNvSpPr/>
          <p:nvPr/>
        </p:nvSpPr>
        <p:spPr>
          <a:xfrm>
            <a:off x="1282774" y="676941"/>
            <a:ext cx="6467857" cy="4865915"/>
          </a:xfrm>
          <a:prstGeom prst="roundRect">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9" name="Picture 8" title="ipad scree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9336" y="1482700"/>
            <a:ext cx="6467857" cy="2944012"/>
          </a:xfrm>
          <a:prstGeom prst="rect">
            <a:avLst/>
          </a:prstGeom>
        </p:spPr>
      </p:pic>
      <p:sp>
        <p:nvSpPr>
          <p:cNvPr id="12" name="Rectangle 11"/>
          <p:cNvSpPr/>
          <p:nvPr/>
        </p:nvSpPr>
        <p:spPr>
          <a:xfrm flipV="1">
            <a:off x="1509038" y="1614158"/>
            <a:ext cx="2562225" cy="418148"/>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1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remove"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74712"/>
            <a:ext cx="9144000" cy="37603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75109"/>
            <a:ext cx="9144000" cy="3760342"/>
          </a:xfrm>
          <a:prstGeom prst="rect">
            <a:avLst/>
          </a:prstGeom>
          <a:solidFill>
            <a:schemeClr val="tx2">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 y="1"/>
            <a:ext cx="8469089" cy="6226350"/>
            <a:chOff x="0" y="1"/>
            <a:chExt cx="8469089" cy="6226350"/>
          </a:xfrm>
        </p:grpSpPr>
        <p:sp>
          <p:nvSpPr>
            <p:cNvPr id="28" name="Rounded Rectangle 27"/>
            <p:cNvSpPr/>
            <p:nvPr/>
          </p:nvSpPr>
          <p:spPr>
            <a:xfrm>
              <a:off x="1282772" y="674914"/>
              <a:ext cx="6467857" cy="486591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27" name="Picture 26" title="ipad screen"/>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21370" y="-1121369"/>
              <a:ext cx="6226350" cy="8469089"/>
            </a:xfrm>
            <a:prstGeom prst="rect">
              <a:avLst/>
            </a:prstGeom>
          </p:spPr>
        </p:pic>
      </p:grpSp>
      <p:sp>
        <p:nvSpPr>
          <p:cNvPr id="22" name="Content Placeholder 2"/>
          <p:cNvSpPr txBox="1">
            <a:spLocks/>
          </p:cNvSpPr>
          <p:nvPr/>
        </p:nvSpPr>
        <p:spPr>
          <a:xfrm>
            <a:off x="2034266" y="1218134"/>
            <a:ext cx="4656365" cy="4343400"/>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b="1" dirty="0" smtClean="0">
              <a:solidFill>
                <a:schemeClr val="bg2">
                  <a:lumMod val="25000"/>
                </a:schemeClr>
              </a:solidFill>
              <a:ea typeface="MS PGothic" pitchFamily="34" charset="-128"/>
              <a:cs typeface="MS PGothic" pitchFamily="34" charset="-128"/>
            </a:endParaRPr>
          </a:p>
        </p:txBody>
      </p:sp>
      <p:sp>
        <p:nvSpPr>
          <p:cNvPr id="29" name="Rounded Rectangle 28"/>
          <p:cNvSpPr/>
          <p:nvPr/>
        </p:nvSpPr>
        <p:spPr>
          <a:xfrm>
            <a:off x="1282774" y="680492"/>
            <a:ext cx="6467857" cy="4865915"/>
          </a:xfrm>
          <a:prstGeom prst="roundRect">
            <a:avLst>
              <a:gd name="adj"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13" name="Picture 12" descr="ipad screen dsiplaying text:: overall expectations, specific expectations and optional examples and prompts " title="ipad screen with"/>
          <p:cNvPicPr>
            <a:picLocks noChangeAspect="1"/>
          </p:cNvPicPr>
          <p:nvPr/>
        </p:nvPicPr>
        <p:blipFill rotWithShape="1">
          <a:blip r:embed="rId4" cstate="print">
            <a:extLst>
              <a:ext uri="{28A0092B-C50C-407E-A947-70E740481C1C}">
                <a14:useLocalDpi xmlns:a14="http://schemas.microsoft.com/office/drawing/2010/main"/>
              </a:ext>
            </a:extLst>
          </a:blip>
          <a:srcRect r="706"/>
          <a:stretch/>
        </p:blipFill>
        <p:spPr>
          <a:xfrm>
            <a:off x="1291655" y="722475"/>
            <a:ext cx="6446084" cy="4348843"/>
          </a:xfrm>
          <a:prstGeom prst="rect">
            <a:avLst/>
          </a:prstGeom>
        </p:spPr>
      </p:pic>
      <p:sp>
        <p:nvSpPr>
          <p:cNvPr id="10" name="Rectangle 9"/>
          <p:cNvSpPr/>
          <p:nvPr/>
        </p:nvSpPr>
        <p:spPr>
          <a:xfrm flipV="1">
            <a:off x="1396983" y="799986"/>
            <a:ext cx="2263420" cy="283348"/>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35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remove"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oAutofit/>
          </a:bodyPr>
          <a:lstStyle/>
          <a:p>
            <a:r>
              <a:rPr lang="en-US" sz="2400" dirty="0">
                <a:solidFill>
                  <a:srgbClr val="045174"/>
                </a:solidFill>
              </a:rPr>
              <a:t>Ontario </a:t>
            </a:r>
            <a:r>
              <a:rPr lang="en-US" sz="2400" dirty="0" smtClean="0">
                <a:solidFill>
                  <a:srgbClr val="045174"/>
                </a:solidFill>
              </a:rPr>
              <a:t>Curriculum…</a:t>
            </a:r>
            <a:endParaRPr lang="en-US" sz="2400" dirty="0">
              <a:solidFill>
                <a:srgbClr val="045174"/>
              </a:solidFill>
            </a:endParaRPr>
          </a:p>
        </p:txBody>
      </p:sp>
      <p:sp>
        <p:nvSpPr>
          <p:cNvPr id="4" name="Slide Number Placeholder 3"/>
          <p:cNvSpPr>
            <a:spLocks noGrp="1"/>
          </p:cNvSpPr>
          <p:nvPr>
            <p:ph type="sldNum" sz="quarter" idx="12"/>
          </p:nvPr>
        </p:nvSpPr>
        <p:spPr/>
        <p:txBody>
          <a:bodyPr/>
          <a:lstStyle/>
          <a:p>
            <a:fld id="{D60D1EDE-7116-2443-9BDD-368CE5B37660}" type="slidenum">
              <a:rPr lang="en-US" smtClean="0"/>
              <a:pPr/>
              <a:t>9</a:t>
            </a:fld>
            <a:endParaRPr lang="en-US" dirty="0"/>
          </a:p>
        </p:txBody>
      </p:sp>
      <p:sp>
        <p:nvSpPr>
          <p:cNvPr id="16" name="TextBox 15"/>
          <p:cNvSpPr txBox="1"/>
          <p:nvPr/>
        </p:nvSpPr>
        <p:spPr>
          <a:xfrm>
            <a:off x="1163115" y="1746517"/>
            <a:ext cx="5380678" cy="1077218"/>
          </a:xfrm>
          <a:prstGeom prst="rect">
            <a:avLst/>
          </a:prstGeom>
          <a:noFill/>
        </p:spPr>
        <p:txBody>
          <a:bodyPr wrap="square" rtlCol="0">
            <a:spAutoFit/>
          </a:bodyPr>
          <a:lstStyle/>
          <a:p>
            <a:r>
              <a:rPr lang="en-US" sz="1600" dirty="0" smtClean="0">
                <a:solidFill>
                  <a:schemeClr val="tx1">
                    <a:lumMod val="65000"/>
                    <a:lumOff val="35000"/>
                  </a:schemeClr>
                </a:solidFill>
                <a:latin typeface="Arial"/>
                <a:cs typeface="Arial"/>
              </a:rPr>
              <a:t>Is based </a:t>
            </a:r>
            <a:r>
              <a:rPr lang="en-US" sz="1600" dirty="0">
                <a:solidFill>
                  <a:schemeClr val="tx1">
                    <a:lumMod val="65000"/>
                    <a:lumOff val="35000"/>
                  </a:schemeClr>
                </a:solidFill>
                <a:latin typeface="Arial"/>
                <a:cs typeface="Arial"/>
              </a:rPr>
              <a:t>on research and extensive consultation </a:t>
            </a:r>
            <a:r>
              <a:rPr lang="en-US" sz="1600" dirty="0" smtClean="0">
                <a:solidFill>
                  <a:schemeClr val="tx1">
                    <a:lumMod val="65000"/>
                    <a:lumOff val="35000"/>
                  </a:schemeClr>
                </a:solidFill>
                <a:latin typeface="Arial"/>
                <a:cs typeface="Arial"/>
              </a:rPr>
              <a:t>with thousands of people, including </a:t>
            </a:r>
            <a:r>
              <a:rPr lang="en-US" sz="1600" dirty="0">
                <a:solidFill>
                  <a:schemeClr val="tx1">
                    <a:lumMod val="65000"/>
                    <a:lumOff val="35000"/>
                  </a:schemeClr>
                </a:solidFill>
                <a:latin typeface="Arial"/>
                <a:cs typeface="Arial"/>
              </a:rPr>
              <a:t>educators</a:t>
            </a:r>
            <a:r>
              <a:rPr lang="en-US" sz="1600" dirty="0" smtClean="0">
                <a:solidFill>
                  <a:schemeClr val="tx1">
                    <a:lumMod val="65000"/>
                    <a:lumOff val="35000"/>
                  </a:schemeClr>
                </a:solidFill>
                <a:latin typeface="Arial"/>
                <a:cs typeface="Arial"/>
              </a:rPr>
              <a:t>, </a:t>
            </a:r>
            <a:r>
              <a:rPr lang="en-US" sz="1600" dirty="0">
                <a:solidFill>
                  <a:schemeClr val="tx1">
                    <a:lumMod val="65000"/>
                    <a:lumOff val="35000"/>
                  </a:schemeClr>
                </a:solidFill>
                <a:latin typeface="Arial"/>
                <a:cs typeface="Arial"/>
              </a:rPr>
              <a:t>parents, students, education partners and experts at a variety of stages throughout the process.</a:t>
            </a:r>
          </a:p>
        </p:txBody>
      </p:sp>
      <p:pic>
        <p:nvPicPr>
          <p:cNvPr id="8" name="Picture 7"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0720" y="1808884"/>
            <a:ext cx="203319" cy="201345"/>
          </a:xfrm>
          <a:prstGeom prst="rect">
            <a:avLst/>
          </a:prstGeom>
        </p:spPr>
      </p:pic>
      <p:grpSp>
        <p:nvGrpSpPr>
          <p:cNvPr id="3" name="Group 2"/>
          <p:cNvGrpSpPr/>
          <p:nvPr/>
        </p:nvGrpSpPr>
        <p:grpSpPr>
          <a:xfrm>
            <a:off x="920720" y="3016517"/>
            <a:ext cx="5623073" cy="830997"/>
            <a:chOff x="920720" y="3016517"/>
            <a:chExt cx="5623073" cy="830997"/>
          </a:xfrm>
        </p:grpSpPr>
        <p:sp>
          <p:nvSpPr>
            <p:cNvPr id="20" name="TextBox 19"/>
            <p:cNvSpPr txBox="1"/>
            <p:nvPr/>
          </p:nvSpPr>
          <p:spPr>
            <a:xfrm>
              <a:off x="1163115" y="3016517"/>
              <a:ext cx="5380678" cy="830997"/>
            </a:xfrm>
            <a:prstGeom prst="rect">
              <a:avLst/>
            </a:prstGeom>
            <a:noFill/>
          </p:spPr>
          <p:txBody>
            <a:bodyPr wrap="square" rtlCol="0">
              <a:spAutoFit/>
            </a:bodyPr>
            <a:lstStyle/>
            <a:p>
              <a:r>
                <a:rPr lang="en-CA" sz="1600" dirty="0" smtClean="0">
                  <a:solidFill>
                    <a:schemeClr val="tx1">
                      <a:lumMod val="65000"/>
                      <a:lumOff val="35000"/>
                    </a:schemeClr>
                  </a:solidFill>
                  <a:latin typeface="Arial"/>
                  <a:cs typeface="Arial"/>
                </a:rPr>
                <a:t>Is updated to </a:t>
              </a:r>
              <a:r>
                <a:rPr lang="en-CA" sz="1600" dirty="0">
                  <a:solidFill>
                    <a:schemeClr val="tx1">
                      <a:lumMod val="65000"/>
                      <a:lumOff val="35000"/>
                    </a:schemeClr>
                  </a:solidFill>
                  <a:latin typeface="Arial"/>
                  <a:cs typeface="Arial"/>
                </a:rPr>
                <a:t>ensure that what students learn is </a:t>
              </a:r>
              <a:r>
                <a:rPr lang="en-CA" sz="1600" dirty="0" smtClean="0">
                  <a:solidFill>
                    <a:schemeClr val="tx1">
                      <a:lumMod val="65000"/>
                      <a:lumOff val="35000"/>
                    </a:schemeClr>
                  </a:solidFill>
                  <a:latin typeface="Arial"/>
                  <a:cs typeface="Arial"/>
                </a:rPr>
                <a:t>current, relevant </a:t>
              </a:r>
              <a:r>
                <a:rPr lang="en-CA" sz="1600" dirty="0">
                  <a:solidFill>
                    <a:schemeClr val="tx1">
                      <a:lumMod val="65000"/>
                      <a:lumOff val="35000"/>
                    </a:schemeClr>
                  </a:solidFill>
                  <a:latin typeface="Arial"/>
                  <a:cs typeface="Arial"/>
                </a:rPr>
                <a:t>and meets the needs of Ontario’s diverse </a:t>
              </a:r>
              <a:r>
                <a:rPr lang="en-CA" sz="1600" dirty="0" smtClean="0">
                  <a:solidFill>
                    <a:schemeClr val="tx1">
                      <a:lumMod val="65000"/>
                      <a:lumOff val="35000"/>
                    </a:schemeClr>
                  </a:solidFill>
                  <a:latin typeface="Arial"/>
                  <a:cs typeface="Arial"/>
                </a:rPr>
                <a:t>learners.</a:t>
              </a:r>
              <a:endParaRPr lang="en-US" sz="1600" dirty="0">
                <a:solidFill>
                  <a:schemeClr val="tx1">
                    <a:lumMod val="65000"/>
                    <a:lumOff val="35000"/>
                  </a:schemeClr>
                </a:solidFill>
                <a:latin typeface="Arial"/>
                <a:cs typeface="Arial"/>
              </a:endParaRPr>
            </a:p>
          </p:txBody>
        </p:sp>
        <p:pic>
          <p:nvPicPr>
            <p:cNvPr id="9" name="Picture 8" title="arrow pointing righ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0720" y="3070834"/>
              <a:ext cx="203319" cy="201345"/>
            </a:xfrm>
            <a:prstGeom prst="rect">
              <a:avLst/>
            </a:prstGeom>
          </p:spPr>
        </p:pic>
      </p:grpSp>
      <p:sp>
        <p:nvSpPr>
          <p:cNvPr id="10" name="Rectangle 9"/>
          <p:cNvSpPr/>
          <p:nvPr/>
        </p:nvSpPr>
        <p:spPr>
          <a:xfrm>
            <a:off x="6877538" y="0"/>
            <a:ext cx="2266461" cy="51434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people_books.png" title="icons of people, books, scree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51" y="-53301"/>
            <a:ext cx="2331848" cy="5143500"/>
          </a:xfrm>
          <a:prstGeom prst="rect">
            <a:avLst/>
          </a:prstGeom>
        </p:spPr>
      </p:pic>
    </p:spTree>
    <p:extLst>
      <p:ext uri="{BB962C8B-B14F-4D97-AF65-F5344CB8AC3E}">
        <p14:creationId xmlns:p14="http://schemas.microsoft.com/office/powerpoint/2010/main" val="2955518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1000"/>
                                        <p:tgtEl>
                                          <p:spTgt spid="2"/>
                                        </p:tgtEl>
                                      </p:cBhvr>
                                    </p:animEffect>
                                  </p:childTnLst>
                                </p:cTn>
                              </p:par>
                              <p:par>
                                <p:cTn id="8" presetID="2" presetClass="entr" presetSubtype="2" accel="50000" decel="5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Custom TEST">
      <a:dk1>
        <a:srgbClr val="000000"/>
      </a:dk1>
      <a:lt1>
        <a:srgbClr val="FFFFFF"/>
      </a:lt1>
      <a:dk2>
        <a:srgbClr val="01579B"/>
      </a:dk2>
      <a:lt2>
        <a:srgbClr val="E1F5FE"/>
      </a:lt2>
      <a:accent1>
        <a:srgbClr val="0277BD"/>
      </a:accent1>
      <a:accent2>
        <a:srgbClr val="0288D1"/>
      </a:accent2>
      <a:accent3>
        <a:srgbClr val="039BE5"/>
      </a:accent3>
      <a:accent4>
        <a:srgbClr val="03A9F4"/>
      </a:accent4>
      <a:accent5>
        <a:srgbClr val="29B6F6"/>
      </a:accent5>
      <a:accent6>
        <a:srgbClr val="4FC3F7"/>
      </a:accent6>
      <a:hlink>
        <a:srgbClr val="039BE5"/>
      </a:hlink>
      <a:folHlink>
        <a:srgbClr val="0277B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11327</TotalTime>
  <Words>3485</Words>
  <Application>Microsoft Office PowerPoint</Application>
  <PresentationFormat>On-screen Show (16:9)</PresentationFormat>
  <Paragraphs>340</Paragraphs>
  <Slides>24</Slides>
  <Notes>24</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The 2015 Health and Physical Education Curriculum Overview for Parents</vt:lpstr>
      <vt:lpstr>The 2015 Health and Physical Education Curriculum </vt:lpstr>
      <vt:lpstr>This session will provide information on</vt:lpstr>
      <vt:lpstr>Quote from Strategy</vt:lpstr>
      <vt:lpstr>Renewed Vision for Education in Ontario</vt:lpstr>
      <vt:lpstr>The curriculum includes:</vt:lpstr>
      <vt:lpstr>PowerPoint Presentation</vt:lpstr>
      <vt:lpstr>PowerPoint Presentation</vt:lpstr>
      <vt:lpstr>Ontario Curriculum…</vt:lpstr>
      <vt:lpstr>Youth Realities</vt:lpstr>
      <vt:lpstr>Students will learn to…</vt:lpstr>
      <vt:lpstr>Understand themselves and others</vt:lpstr>
      <vt:lpstr>Think critically and make healthy choices</vt:lpstr>
      <vt:lpstr>Develop and maintain healthy relationships</vt:lpstr>
      <vt:lpstr>Be safe physically and emotionally</vt:lpstr>
      <vt:lpstr>Be physically active for life</vt:lpstr>
      <vt:lpstr>Healthy Living: A Closer Look</vt:lpstr>
      <vt:lpstr>Grades 1-3: Human Development  and Sexual Health</vt:lpstr>
      <vt:lpstr>Grades 4-6: Human Development  and Sexual Health</vt:lpstr>
      <vt:lpstr>Grades 7-12: Human Development  and Sexual Health</vt:lpstr>
      <vt:lpstr>Resources for Parents</vt:lpstr>
      <vt:lpstr>How can you support your child at home? </vt:lpstr>
      <vt:lpstr>Working Together</vt:lpstr>
      <vt:lpstr>Thank you</vt:lpstr>
    </vt:vector>
  </TitlesOfParts>
  <Company>Ergun Kayis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Mirije Shefiti</dc:creator>
  <cp:lastModifiedBy>Brian Beney</cp:lastModifiedBy>
  <cp:revision>1412</cp:revision>
  <cp:lastPrinted>2015-09-22T14:42:54Z</cp:lastPrinted>
  <dcterms:created xsi:type="dcterms:W3CDTF">2014-07-08T04:55:45Z</dcterms:created>
  <dcterms:modified xsi:type="dcterms:W3CDTF">2015-12-09T17:42:38Z</dcterms:modified>
</cp:coreProperties>
</file>