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6" r:id="rId2"/>
    <p:sldId id="257" r:id="rId3"/>
    <p:sldId id="259" r:id="rId4"/>
    <p:sldId id="262" r:id="rId5"/>
    <p:sldId id="263" r:id="rId6"/>
    <p:sldId id="264" r:id="rId7"/>
    <p:sldId id="265" r:id="rId8"/>
    <p:sldId id="266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A83F7-732B-4051-8175-BFD86A7E334E}" type="datetimeFigureOut">
              <a:rPr lang="en-US" smtClean="0"/>
              <a:t>1/8/2016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0C1A3-6B6C-47BC-856B-4BB81023CE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A83F7-732B-4051-8175-BFD86A7E334E}" type="datetimeFigureOut">
              <a:rPr lang="en-US" smtClean="0"/>
              <a:t>1/8/2016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0C1A3-6B6C-47BC-856B-4BB81023CE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A83F7-732B-4051-8175-BFD86A7E334E}" type="datetimeFigureOut">
              <a:rPr lang="en-US" smtClean="0"/>
              <a:t>1/8/2016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0C1A3-6B6C-47BC-856B-4BB81023CE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A83F7-732B-4051-8175-BFD86A7E334E}" type="datetimeFigureOut">
              <a:rPr lang="en-US" smtClean="0"/>
              <a:t>1/8/2016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0C1A3-6B6C-47BC-856B-4BB81023CE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A83F7-732B-4051-8175-BFD86A7E334E}" type="datetimeFigureOut">
              <a:rPr lang="en-US" smtClean="0"/>
              <a:t>1/8/2016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0C1A3-6B6C-47BC-856B-4BB81023CE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A83F7-732B-4051-8175-BFD86A7E334E}" type="datetimeFigureOut">
              <a:rPr lang="en-US" smtClean="0"/>
              <a:t>1/8/2016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0C1A3-6B6C-47BC-856B-4BB81023CE2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A83F7-732B-4051-8175-BFD86A7E334E}" type="datetimeFigureOut">
              <a:rPr lang="en-US" smtClean="0"/>
              <a:t>1/8/2016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0C1A3-6B6C-47BC-856B-4BB81023CE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A83F7-732B-4051-8175-BFD86A7E334E}" type="datetimeFigureOut">
              <a:rPr lang="en-US" smtClean="0"/>
              <a:t>1/8/2016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0C1A3-6B6C-47BC-856B-4BB81023CE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A83F7-732B-4051-8175-BFD86A7E334E}" type="datetimeFigureOut">
              <a:rPr lang="en-US" smtClean="0"/>
              <a:t>1/8/2016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0C1A3-6B6C-47BC-856B-4BB81023CE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A83F7-732B-4051-8175-BFD86A7E334E}" type="datetimeFigureOut">
              <a:rPr lang="en-US" smtClean="0"/>
              <a:t>1/8/2016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6A0C1A3-6B6C-47BC-856B-4BB81023CE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A83F7-732B-4051-8175-BFD86A7E334E}" type="datetimeFigureOut">
              <a:rPr lang="en-US" smtClean="0"/>
              <a:t>1/8/2016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0C1A3-6B6C-47BC-856B-4BB81023CE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DF6A83F7-732B-4051-8175-BFD86A7E334E}" type="datetimeFigureOut">
              <a:rPr lang="en-US" smtClean="0"/>
              <a:t>1/8/2016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96A0C1A3-6B6C-47BC-856B-4BB81023CE2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btitle 7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2000" b="1" dirty="0" smtClean="0">
                <a:latin typeface="+mj-lt"/>
                <a:cs typeface="Aharoni" panose="02010803020104030203" pitchFamily="2" charset="-79"/>
              </a:rPr>
              <a:t>Transition to secondary school</a:t>
            </a:r>
            <a:endParaRPr lang="en-US" sz="2000" b="1" dirty="0">
              <a:latin typeface="+mj-lt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0491230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4860" y="381000"/>
            <a:ext cx="7520940" cy="54864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  <a:cs typeface="Aharoni" panose="02010803020104030203" pitchFamily="2" charset="-79"/>
              </a:rPr>
              <a:t>Which secondary school will I attend?</a:t>
            </a:r>
            <a:endParaRPr lang="en-US" b="1" dirty="0">
              <a:solidFill>
                <a:schemeClr val="accent3">
                  <a:lumMod val="75000"/>
                </a:schemeClr>
              </a:solidFill>
              <a:cs typeface="Aharoni" panose="02010803020104030203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3089" y="1066800"/>
            <a:ext cx="7520940" cy="4191000"/>
          </a:xfrm>
        </p:spPr>
        <p:txBody>
          <a:bodyPr/>
          <a:lstStyle/>
          <a:p>
            <a:r>
              <a:rPr lang="en-US" sz="1800" dirty="0" smtClean="0">
                <a:solidFill>
                  <a:schemeClr val="accent2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Your “Home School” is 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Waterloo-Oxford District </a:t>
            </a:r>
            <a:r>
              <a:rPr lang="en-US" sz="1800" dirty="0" smtClean="0">
                <a:solidFill>
                  <a:schemeClr val="accent2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Secondary School</a:t>
            </a:r>
            <a:endParaRPr lang="en-US" sz="1800" dirty="0">
              <a:solidFill>
                <a:schemeClr val="accent2">
                  <a:lumMod val="75000"/>
                </a:schemeClr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>
              <a:buFontTx/>
              <a:buChar char="-"/>
            </a:pPr>
            <a:r>
              <a:rPr lang="en-US" sz="1800" dirty="0" smtClean="0">
                <a:solidFill>
                  <a:schemeClr val="accent2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based on the geographic area where you live </a:t>
            </a:r>
          </a:p>
          <a:p>
            <a:pPr>
              <a:buFontTx/>
              <a:buChar char="-"/>
            </a:pPr>
            <a:endParaRPr lang="en-US" dirty="0"/>
          </a:p>
          <a:p>
            <a:pPr>
              <a:buFontTx/>
              <a:buChar char="-"/>
            </a:pPr>
            <a:endParaRPr lang="en-US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2057400"/>
            <a:ext cx="7772400" cy="280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013819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>
                <a:solidFill>
                  <a:schemeClr val="accent2">
                    <a:lumMod val="75000"/>
                  </a:schemeClr>
                </a:solidFill>
                <a:latin typeface="Comic Sans MS" panose="030F0702030302020204" pitchFamily="66" charset="0"/>
              </a:rPr>
              <a:t>magnet programs</a:t>
            </a:r>
            <a:endParaRPr lang="en-US" sz="3600" dirty="0">
              <a:solidFill>
                <a:schemeClr val="accent2">
                  <a:lumMod val="75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Begin in Grade 9 or Grade 11</a:t>
            </a:r>
          </a:p>
          <a:p>
            <a:pPr marL="0" indent="0"/>
            <a:endParaRPr lang="en-US" sz="2000" dirty="0">
              <a:solidFill>
                <a:schemeClr val="accent1">
                  <a:lumMod val="75000"/>
                </a:schemeClr>
              </a:solidFill>
              <a:latin typeface="Comic Sans MS" panose="030F0702030302020204" pitchFamily="66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Application process required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accent1">
                  <a:lumMod val="75000"/>
                </a:schemeClr>
              </a:solidFill>
              <a:latin typeface="Comic Sans MS" panose="030F0702030302020204" pitchFamily="66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e.g. Fast Forward, International Baccalaureate, Integrated Arts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2000" dirty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N</a:t>
            </a: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ot at your “Home School”</a:t>
            </a:r>
            <a:endParaRPr lang="en-US" sz="20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57173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609600"/>
            <a:ext cx="7520940" cy="4495800"/>
          </a:xfrm>
        </p:spPr>
        <p:txBody>
          <a:bodyPr/>
          <a:lstStyle/>
          <a:p>
            <a:r>
              <a:rPr lang="en-US" sz="5400" b="1" dirty="0" smtClean="0">
                <a:solidFill>
                  <a:schemeClr val="accent2">
                    <a:lumMod val="75000"/>
                  </a:schemeClr>
                </a:solidFill>
                <a:latin typeface="Comic Sans MS" panose="030F0702030302020204" pitchFamily="66" charset="0"/>
              </a:rPr>
              <a:t>pathways:</a:t>
            </a:r>
            <a:r>
              <a:rPr lang="en-US" sz="5400" b="1" smtClean="0">
                <a:latin typeface="Comic Sans MS" panose="030F0702030302020204" pitchFamily="66" charset="0"/>
              </a:rPr>
              <a:t/>
            </a:r>
            <a:br>
              <a:rPr lang="en-US" sz="5400" b="1" smtClean="0">
                <a:latin typeface="Comic Sans MS" panose="030F0702030302020204" pitchFamily="66" charset="0"/>
              </a:rPr>
            </a:br>
            <a:r>
              <a:rPr lang="en-US" sz="5400" b="1" smtClean="0">
                <a:latin typeface="Comic Sans MS" panose="030F0702030302020204" pitchFamily="66" charset="0"/>
              </a:rPr>
              <a:t/>
            </a:r>
            <a:br>
              <a:rPr lang="en-US" sz="5400" b="1" smtClean="0">
                <a:latin typeface="Comic Sans MS" panose="030F0702030302020204" pitchFamily="66" charset="0"/>
              </a:rPr>
            </a:br>
            <a:r>
              <a:rPr lang="en-US" sz="3200" b="1" smtClean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Workplace</a:t>
            </a:r>
            <a:r>
              <a:rPr lang="en-US" sz="3200" b="1" dirty="0" smtClean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/>
            </a:r>
            <a:br>
              <a:rPr lang="en-US" sz="3200" b="1" dirty="0" smtClean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r>
              <a:rPr lang="en-US" sz="3200" b="1" dirty="0" smtClean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/>
            </a:r>
            <a:br>
              <a:rPr lang="en-US" sz="3200" b="1" dirty="0" smtClean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r>
              <a:rPr lang="en-US" sz="3200" b="1" dirty="0" smtClean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College</a:t>
            </a:r>
            <a:br>
              <a:rPr lang="en-US" sz="3200" b="1" dirty="0" smtClean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r>
              <a:rPr lang="en-US" sz="3200" b="1" dirty="0" smtClean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/>
            </a:r>
            <a:br>
              <a:rPr lang="en-US" sz="3200" b="1" dirty="0" smtClean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r>
              <a:rPr lang="en-US" sz="3200" b="1" dirty="0" smtClean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University</a:t>
            </a:r>
            <a:r>
              <a:rPr lang="en-US" sz="3200" b="1" dirty="0" smtClean="0">
                <a:latin typeface="Comic Sans MS" panose="030F0702030302020204" pitchFamily="66" charset="0"/>
              </a:rPr>
              <a:t/>
            </a:r>
            <a:br>
              <a:rPr lang="en-US" sz="3200" b="1" dirty="0" smtClean="0">
                <a:latin typeface="Comic Sans MS" panose="030F0702030302020204" pitchFamily="66" charset="0"/>
              </a:rPr>
            </a:br>
            <a:endParaRPr lang="en-US" sz="32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3358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>
                <a:latin typeface="Comic Sans MS" panose="030F0702030302020204" pitchFamily="66" charset="0"/>
              </a:rPr>
              <a:t>	</a:t>
            </a:r>
            <a:r>
              <a:rPr lang="en-US" sz="4000" b="1" dirty="0" smtClean="0">
                <a:solidFill>
                  <a:schemeClr val="accent3"/>
                </a:solidFill>
                <a:latin typeface="Comic Sans MS" panose="030F0702030302020204" pitchFamily="66" charset="0"/>
              </a:rPr>
              <a:t>Types of courses</a:t>
            </a:r>
            <a:endParaRPr lang="en-US" sz="4000" b="1" dirty="0">
              <a:solidFill>
                <a:schemeClr val="accent3"/>
              </a:solidFill>
              <a:latin typeface="Comic Sans MS" panose="030F0702030302020204" pitchFamily="66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822960" y="914400"/>
            <a:ext cx="7520940" cy="4114800"/>
          </a:xfrm>
        </p:spPr>
        <p:txBody>
          <a:bodyPr>
            <a:normAutofit lnSpcReduction="10000"/>
          </a:bodyPr>
          <a:lstStyle/>
          <a:p>
            <a:pPr marL="0" indent="0"/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  <a:latin typeface="Comic Sans MS" panose="030F0702030302020204" pitchFamily="66" charset="0"/>
              </a:rPr>
              <a:t>Academic: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b="0" dirty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U</a:t>
            </a:r>
            <a:r>
              <a:rPr lang="en-US" sz="2800" b="0" dirty="0" smtClean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niversity pathway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b="0" dirty="0" smtClean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Courses focus on theory and abstract problems</a:t>
            </a:r>
            <a:endParaRPr lang="en-US" sz="2800" b="0" dirty="0">
              <a:latin typeface="Comic Sans MS" panose="030F0702030302020204" pitchFamily="66" charset="0"/>
            </a:endParaRPr>
          </a:p>
          <a:p>
            <a:pPr marL="0" indent="0"/>
            <a:endParaRPr lang="en-US" sz="2000" dirty="0">
              <a:solidFill>
                <a:schemeClr val="accent2">
                  <a:lumMod val="75000"/>
                </a:schemeClr>
              </a:solidFill>
              <a:latin typeface="Comic Sans MS" panose="030F0702030302020204" pitchFamily="66" charset="0"/>
            </a:endParaRPr>
          </a:p>
          <a:p>
            <a:pPr marL="0" indent="0"/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  <a:latin typeface="Comic Sans MS" panose="030F0702030302020204" pitchFamily="66" charset="0"/>
              </a:rPr>
              <a:t>Applied: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b="0" dirty="0" smtClean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College pathway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b="0" dirty="0" smtClean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Courses focus on practical applications and concrete examples</a:t>
            </a:r>
            <a:endParaRPr lang="en-US" sz="2800" dirty="0">
              <a:latin typeface="Comic Sans MS" panose="030F0702030302020204" pitchFamily="66" charset="0"/>
            </a:endParaRPr>
          </a:p>
          <a:p>
            <a:pPr marL="0" indent="0"/>
            <a:endParaRPr lang="en-US" sz="2000" dirty="0" smtClean="0">
              <a:solidFill>
                <a:schemeClr val="accent2">
                  <a:lumMod val="75000"/>
                </a:schemeClr>
              </a:solidFill>
              <a:latin typeface="Comic Sans MS" panose="030F0702030302020204" pitchFamily="66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800" b="0" dirty="0" smtClean="0">
              <a:solidFill>
                <a:schemeClr val="accent1">
                  <a:lumMod val="75000"/>
                </a:schemeClr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20478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:push dir="u"/>
      </p:transition>
    </mc:Choice>
    <mc:Fallback xmlns="">
      <p:transition spd="slow">
        <p:push dir="u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>
                <a:solidFill>
                  <a:srgbClr val="00B0F0"/>
                </a:solidFill>
                <a:latin typeface="Comic Sans MS" panose="030F0702030302020204" pitchFamily="66" charset="0"/>
              </a:rPr>
              <a:t>Types of courses cont’d</a:t>
            </a:r>
            <a:endParaRPr lang="en-US" sz="3600" b="1" dirty="0">
              <a:solidFill>
                <a:srgbClr val="00B0F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/>
            <a:r>
              <a:rPr lang="en-US" sz="2800" dirty="0">
                <a:solidFill>
                  <a:schemeClr val="accent2">
                    <a:lumMod val="75000"/>
                  </a:schemeClr>
                </a:solidFill>
                <a:latin typeface="Comic Sans MS" panose="030F0702030302020204" pitchFamily="66" charset="0"/>
              </a:rPr>
              <a:t>Essential or Locally Developed: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b="0" dirty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Designed for students who will move from secondary school to the workplace</a:t>
            </a:r>
          </a:p>
          <a:p>
            <a:pPr marL="0" indent="0"/>
            <a:endParaRPr lang="en-US" sz="1800" dirty="0">
              <a:solidFill>
                <a:schemeClr val="accent2">
                  <a:lumMod val="75000"/>
                </a:schemeClr>
              </a:solidFill>
              <a:latin typeface="Comic Sans MS" panose="030F0702030302020204" pitchFamily="66" charset="0"/>
            </a:endParaRPr>
          </a:p>
          <a:p>
            <a:pPr marL="0" indent="0"/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  <a:latin typeface="Comic Sans MS" panose="030F0702030302020204" pitchFamily="66" charset="0"/>
              </a:rPr>
              <a:t>Open</a:t>
            </a:r>
            <a:r>
              <a:rPr lang="en-US" sz="2800" dirty="0">
                <a:solidFill>
                  <a:schemeClr val="accent2">
                    <a:lumMod val="75000"/>
                  </a:schemeClr>
                </a:solidFill>
                <a:latin typeface="Comic Sans MS" panose="030F0702030302020204" pitchFamily="66" charset="0"/>
              </a:rPr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b="0" dirty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Elective </a:t>
            </a:r>
            <a:r>
              <a:rPr lang="en-US" sz="2800" b="0" dirty="0" smtClean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courses</a:t>
            </a:r>
          </a:p>
          <a:p>
            <a:pPr marL="0" indent="0"/>
            <a:endParaRPr lang="en-US" sz="2800" b="0" dirty="0" smtClean="0">
              <a:solidFill>
                <a:schemeClr val="accent1">
                  <a:lumMod val="75000"/>
                </a:schemeClr>
              </a:solidFill>
              <a:latin typeface="Comic Sans MS" panose="030F0702030302020204" pitchFamily="66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b="0" dirty="0" smtClean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Suitable for students in a particular grade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0314799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smtClean="0">
                <a:solidFill>
                  <a:schemeClr val="accent2">
                    <a:lumMod val="75000"/>
                  </a:schemeClr>
                </a:solidFill>
                <a:latin typeface="Comic Sans MS" panose="030F0702030302020204" pitchFamily="66" charset="0"/>
              </a:rPr>
              <a:t>	What is a credit?</a:t>
            </a:r>
            <a:endParaRPr lang="en-US" sz="4000" b="1" dirty="0">
              <a:solidFill>
                <a:schemeClr val="accent2">
                  <a:lumMod val="75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00B0F0"/>
                </a:solidFill>
                <a:latin typeface="Comic Sans MS" panose="030F0702030302020204" pitchFamily="66" charset="0"/>
              </a:rPr>
              <a:t>Recognition of the successful completion of a course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dirty="0" smtClean="0">
              <a:solidFill>
                <a:srgbClr val="00B0F0"/>
              </a:solidFill>
              <a:latin typeface="Comic Sans MS" panose="030F0702030302020204" pitchFamily="66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B0F0"/>
              </a:solidFill>
              <a:latin typeface="Comic Sans MS" panose="030F0702030302020204" pitchFamily="66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00B0F0"/>
                </a:solidFill>
                <a:latin typeface="Comic Sans MS" panose="030F0702030302020204" pitchFamily="66" charset="0"/>
              </a:rPr>
              <a:t>Minimum of 110 scheduled hours</a:t>
            </a:r>
          </a:p>
          <a:p>
            <a:pPr marL="0" indent="0"/>
            <a:endParaRPr lang="en-US" sz="2000" dirty="0" smtClean="0">
              <a:solidFill>
                <a:srgbClr val="00B0F0"/>
              </a:solidFill>
              <a:latin typeface="Comic Sans MS" panose="030F0702030302020204" pitchFamily="66" charset="0"/>
            </a:endParaRPr>
          </a:p>
          <a:p>
            <a:pPr marL="0" indent="0"/>
            <a:endParaRPr lang="en-US" sz="2000" dirty="0" smtClean="0">
              <a:solidFill>
                <a:srgbClr val="00B0F0"/>
              </a:solidFill>
              <a:latin typeface="Comic Sans MS" panose="030F0702030302020204" pitchFamily="66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00B0F0"/>
                </a:solidFill>
                <a:latin typeface="Comic Sans MS" panose="030F0702030302020204" pitchFamily="66" charset="0"/>
              </a:rPr>
              <a:t>Attendance, passing tests/exams, submitting assignments counts!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B0F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34213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1005840"/>
          </a:xfrm>
        </p:spPr>
        <p:txBody>
          <a:bodyPr/>
          <a:lstStyle/>
          <a:p>
            <a:r>
              <a:rPr lang="en-US" sz="2000" b="1" dirty="0" smtClean="0">
                <a:solidFill>
                  <a:srgbClr val="00B0F0"/>
                </a:solidFill>
                <a:latin typeface="Comic Sans MS" panose="030F0702030302020204" pitchFamily="66" charset="0"/>
              </a:rPr>
              <a:t>The Ontario secondary school diploma 					(</a:t>
            </a:r>
            <a:r>
              <a:rPr lang="en-US" sz="2000" b="1" dirty="0" err="1" smtClean="0">
                <a:solidFill>
                  <a:srgbClr val="00B0F0"/>
                </a:solidFill>
                <a:latin typeface="Comic Sans MS" panose="030F0702030302020204" pitchFamily="66" charset="0"/>
              </a:rPr>
              <a:t>ossd</a:t>
            </a:r>
            <a:r>
              <a:rPr lang="en-US" sz="2000" b="1" dirty="0" smtClean="0">
                <a:solidFill>
                  <a:srgbClr val="00B0F0"/>
                </a:solidFill>
                <a:latin typeface="Comic Sans MS" panose="030F0702030302020204" pitchFamily="66" charset="0"/>
              </a:rPr>
              <a:t>)</a:t>
            </a:r>
            <a:endParaRPr lang="en-US" sz="2000" b="1" dirty="0">
              <a:solidFill>
                <a:srgbClr val="00B0F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8800"/>
            <a:ext cx="7520940" cy="2817849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30 credits (18 compulsory; 12 optional)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dirty="0" smtClean="0">
              <a:solidFill>
                <a:schemeClr val="accent1">
                  <a:lumMod val="75000"/>
                </a:schemeClr>
              </a:solidFill>
              <a:latin typeface="Comic Sans MS" panose="030F0702030302020204" pitchFamily="66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40 hours of community service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dirty="0" smtClean="0">
              <a:solidFill>
                <a:schemeClr val="accent1">
                  <a:lumMod val="75000"/>
                </a:schemeClr>
              </a:solidFill>
              <a:latin typeface="Comic Sans MS" panose="030F0702030302020204" pitchFamily="66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Successful completion of Ontario Secondary School Literacy test or Ontario Secondary School Literacy course</a:t>
            </a:r>
            <a:endParaRPr lang="en-US" sz="2000" dirty="0">
              <a:solidFill>
                <a:schemeClr val="accent1">
                  <a:lumMod val="75000"/>
                </a:schemeClr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3446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:pull/>
      </p:transition>
    </mc:Choice>
    <mc:Fallback xmlns="">
      <p:transition spd="slow">
        <p:pull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226</TotalTime>
  <Words>170</Words>
  <Application>Microsoft Office PowerPoint</Application>
  <PresentationFormat>On-screen Show (4:3)</PresentationFormat>
  <Paragraphs>42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Angles</vt:lpstr>
      <vt:lpstr>PowerPoint Presentation</vt:lpstr>
      <vt:lpstr>Which secondary school will I attend?</vt:lpstr>
      <vt:lpstr>magnet programs</vt:lpstr>
      <vt:lpstr>pathways:  Workplace  College  University </vt:lpstr>
      <vt:lpstr> Types of courses</vt:lpstr>
      <vt:lpstr>Types of courses cont’d</vt:lpstr>
      <vt:lpstr> What is a credit?</vt:lpstr>
      <vt:lpstr>The Ontario secondary school diploma      (ossd)</vt:lpstr>
    </vt:vector>
  </TitlesOfParts>
  <Company>WRDSB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Transition to secondary school</dc:title>
  <dc:creator>Katherine Borovilos</dc:creator>
  <cp:lastModifiedBy>Mark Drummond</cp:lastModifiedBy>
  <cp:revision>14</cp:revision>
  <dcterms:created xsi:type="dcterms:W3CDTF">2015-09-17T16:34:07Z</dcterms:created>
  <dcterms:modified xsi:type="dcterms:W3CDTF">2016-01-08T18:40:58Z</dcterms:modified>
</cp:coreProperties>
</file>