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2" autoAdjust="0"/>
    <p:restoredTop sz="94660"/>
  </p:normalViewPr>
  <p:slideViewPr>
    <p:cSldViewPr>
      <p:cViewPr>
        <p:scale>
          <a:sx n="90" d="100"/>
          <a:sy n="90" d="100"/>
        </p:scale>
        <p:origin x="2160" y="-5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EC42-C074-4A33-957E-9FEF47A8E1C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F5B96-D847-4F4F-ADA1-E5B24E3B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0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89848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072173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5470924" y="414869"/>
            <a:ext cx="1696640" cy="88434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77430" y="414869"/>
            <a:ext cx="4979194" cy="88434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4375506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6508162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70"/>
            <a:ext cx="5829300" cy="1816100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4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1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90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6432531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77428" y="2419351"/>
            <a:ext cx="3337322" cy="683894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829051" y="2419351"/>
            <a:ext cx="3338513" cy="683894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9584193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1" y="366185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4" indent="0">
              <a:buNone/>
              <a:defRPr sz="1500" b="1"/>
            </a:lvl2pPr>
            <a:lvl3pPr marL="685687" indent="0">
              <a:buNone/>
              <a:defRPr sz="1350" b="1"/>
            </a:lvl3pPr>
            <a:lvl4pPr marL="1028531" indent="0">
              <a:buNone/>
              <a:defRPr sz="1200" b="1"/>
            </a:lvl4pPr>
            <a:lvl5pPr marL="1371375" indent="0">
              <a:buNone/>
              <a:defRPr sz="1200" b="1"/>
            </a:lvl5pPr>
            <a:lvl6pPr marL="1714218" indent="0">
              <a:buNone/>
              <a:defRPr sz="1200" b="1"/>
            </a:lvl6pPr>
            <a:lvl7pPr marL="2057062" indent="0">
              <a:buNone/>
              <a:defRPr sz="1200" b="1"/>
            </a:lvl7pPr>
            <a:lvl8pPr marL="2399906" indent="0">
              <a:buNone/>
              <a:defRPr sz="1200" b="1"/>
            </a:lvl8pPr>
            <a:lvl9pPr marL="2742749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4" indent="0">
              <a:buNone/>
              <a:defRPr sz="1500" b="1"/>
            </a:lvl2pPr>
            <a:lvl3pPr marL="685687" indent="0">
              <a:buNone/>
              <a:defRPr sz="1350" b="1"/>
            </a:lvl3pPr>
            <a:lvl4pPr marL="1028531" indent="0">
              <a:buNone/>
              <a:defRPr sz="1200" b="1"/>
            </a:lvl4pPr>
            <a:lvl5pPr marL="1371375" indent="0">
              <a:buNone/>
              <a:defRPr sz="1200" b="1"/>
            </a:lvl5pPr>
            <a:lvl6pPr marL="1714218" indent="0">
              <a:buNone/>
              <a:defRPr sz="1200" b="1"/>
            </a:lvl6pPr>
            <a:lvl7pPr marL="2057062" indent="0">
              <a:buNone/>
              <a:defRPr sz="1200" b="1"/>
            </a:lvl7pPr>
            <a:lvl8pPr marL="2399906" indent="0">
              <a:buNone/>
              <a:defRPr sz="1200" b="1"/>
            </a:lvl8pPr>
            <a:lvl9pPr marL="2742749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1532741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6752218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519616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1" y="364068"/>
            <a:ext cx="2256235" cy="154940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844" indent="0">
              <a:buNone/>
              <a:defRPr sz="900"/>
            </a:lvl2pPr>
            <a:lvl3pPr marL="685687" indent="0">
              <a:buNone/>
              <a:defRPr sz="750"/>
            </a:lvl3pPr>
            <a:lvl4pPr marL="1028531" indent="0">
              <a:buNone/>
              <a:defRPr sz="675"/>
            </a:lvl4pPr>
            <a:lvl5pPr marL="1371375" indent="0">
              <a:buNone/>
              <a:defRPr sz="675"/>
            </a:lvl5pPr>
            <a:lvl6pPr marL="1714218" indent="0">
              <a:buNone/>
              <a:defRPr sz="675"/>
            </a:lvl6pPr>
            <a:lvl7pPr marL="2057062" indent="0">
              <a:buNone/>
              <a:defRPr sz="675"/>
            </a:lvl7pPr>
            <a:lvl8pPr marL="2399906" indent="0">
              <a:buNone/>
              <a:defRPr sz="675"/>
            </a:lvl8pPr>
            <a:lvl9pPr marL="2742749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9261919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844" indent="0">
              <a:buNone/>
              <a:defRPr sz="2100"/>
            </a:lvl2pPr>
            <a:lvl3pPr marL="685687" indent="0">
              <a:buNone/>
              <a:defRPr sz="1800"/>
            </a:lvl3pPr>
            <a:lvl4pPr marL="1028531" indent="0">
              <a:buNone/>
              <a:defRPr sz="1500"/>
            </a:lvl4pPr>
            <a:lvl5pPr marL="1371375" indent="0">
              <a:buNone/>
              <a:defRPr sz="1500"/>
            </a:lvl5pPr>
            <a:lvl6pPr marL="1714218" indent="0">
              <a:buNone/>
              <a:defRPr sz="1500"/>
            </a:lvl6pPr>
            <a:lvl7pPr marL="2057062" indent="0">
              <a:buNone/>
              <a:defRPr sz="1500"/>
            </a:lvl7pPr>
            <a:lvl8pPr marL="2399906" indent="0">
              <a:buNone/>
              <a:defRPr sz="1500"/>
            </a:lvl8pPr>
            <a:lvl9pPr marL="2742749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844" indent="0">
              <a:buNone/>
              <a:defRPr sz="900"/>
            </a:lvl2pPr>
            <a:lvl3pPr marL="685687" indent="0">
              <a:buNone/>
              <a:defRPr sz="750"/>
            </a:lvl3pPr>
            <a:lvl4pPr marL="1028531" indent="0">
              <a:buNone/>
              <a:defRPr sz="675"/>
            </a:lvl4pPr>
            <a:lvl5pPr marL="1371375" indent="0">
              <a:buNone/>
              <a:defRPr sz="675"/>
            </a:lvl5pPr>
            <a:lvl6pPr marL="1714218" indent="0">
              <a:buNone/>
              <a:defRPr sz="675"/>
            </a:lvl6pPr>
            <a:lvl7pPr marL="2057062" indent="0">
              <a:buNone/>
              <a:defRPr sz="675"/>
            </a:lvl7pPr>
            <a:lvl8pPr marL="2399906" indent="0">
              <a:buNone/>
              <a:defRPr sz="675"/>
            </a:lvl8pPr>
            <a:lvl9pPr marL="2742749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1308494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1" y="366185"/>
            <a:ext cx="6172200" cy="1524000"/>
          </a:xfrm>
          <a:prstGeom prst="rect">
            <a:avLst/>
          </a:prstGeom>
        </p:spPr>
        <p:txBody>
          <a:bodyPr vert="horz" lIns="91426" tIns="45712" rIns="91426" bIns="45712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1" y="2133604"/>
            <a:ext cx="6172200" cy="6034617"/>
          </a:xfrm>
          <a:prstGeom prst="rect">
            <a:avLst/>
          </a:prstGeom>
        </p:spPr>
        <p:txBody>
          <a:bodyPr vert="horz" lIns="91426" tIns="45712" rIns="91426" bIns="45712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1" y="8475137"/>
            <a:ext cx="1600200" cy="486833"/>
          </a:xfrm>
          <a:prstGeom prst="rect">
            <a:avLst/>
          </a:prstGeom>
        </p:spPr>
        <p:txBody>
          <a:bodyPr vert="horz" lIns="91426" tIns="45712" rIns="91426" bIns="45712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7B621-8834-448E-A08C-DCF66289B075}" type="datetimeFigureOut">
              <a:rPr lang="he-IL" smtClean="0"/>
              <a:t>י"א/תשרי/תשע"ט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1" y="8475137"/>
            <a:ext cx="2171700" cy="486833"/>
          </a:xfrm>
          <a:prstGeom prst="rect">
            <a:avLst/>
          </a:prstGeom>
        </p:spPr>
        <p:txBody>
          <a:bodyPr vert="horz" lIns="91426" tIns="45712" rIns="91426" bIns="45712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26" tIns="45712" rIns="91426" bIns="45712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7EAA-F803-4E02-847D-CF8E484FD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56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r"/>
  </p:transition>
  <p:txStyles>
    <p:titleStyle>
      <a:lvl1pPr algn="ctr" defTabSz="685687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33" indent="-257133" algn="r" defTabSz="685687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20" indent="-214277" algn="r" defTabSz="685687" rtl="1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10" indent="-171422" algn="r" defTabSz="685687" rtl="1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4" indent="-171422" algn="r" defTabSz="685687" rtl="1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97" indent="-171422" algn="r" defTabSz="685687" rtl="1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0" indent="-171422" algn="r" defTabSz="685687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84" indent="-171422" algn="r" defTabSz="685687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28" indent="-171422" algn="r" defTabSz="685687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72" indent="-171422" algn="r" defTabSz="685687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4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7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1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75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18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62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06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49" algn="r" defTabSz="685687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B6641B-68C2-480E-9B17-C0C40FA3483C}"/>
              </a:ext>
            </a:extLst>
          </p:cNvPr>
          <p:cNvSpPr/>
          <p:nvPr/>
        </p:nvSpPr>
        <p:spPr>
          <a:xfrm>
            <a:off x="461941" y="4251553"/>
            <a:ext cx="5991395" cy="172689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9C4249-6857-473C-B202-0A828B556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94" y="4332761"/>
            <a:ext cx="1486368" cy="720080"/>
          </a:xfrm>
          <a:prstGeom prst="rect">
            <a:avLst/>
          </a:prstGeom>
        </p:spPr>
      </p:pic>
      <p:sp>
        <p:nvSpPr>
          <p:cNvPr id="9" name="מלבן 4">
            <a:extLst>
              <a:ext uri="{FF2B5EF4-FFF2-40B4-BE49-F238E27FC236}">
                <a16:creationId xmlns:a16="http://schemas.microsoft.com/office/drawing/2014/main" id="{1EC5A260-3420-43AB-975F-8816D614F53E}"/>
              </a:ext>
            </a:extLst>
          </p:cNvPr>
          <p:cNvSpPr/>
          <p:nvPr/>
        </p:nvSpPr>
        <p:spPr>
          <a:xfrm>
            <a:off x="332656" y="4970337"/>
            <a:ext cx="3024336" cy="111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endParaRPr lang="en-US" sz="788" dirty="0">
              <a:solidFill>
                <a:srgbClr val="002060"/>
              </a:solidFill>
            </a:endParaRPr>
          </a:p>
          <a:p>
            <a:pPr lvl="1" algn="ctr" rtl="0"/>
            <a:r>
              <a:rPr lang="en-US" sz="1200" b="1" dirty="0">
                <a:solidFill>
                  <a:srgbClr val="000714"/>
                </a:solidFill>
                <a:latin typeface="Signika (Body)"/>
              </a:rPr>
              <a:t>Science, Technology, Engineering, and Math (STEM) and much more</a:t>
            </a:r>
          </a:p>
          <a:p>
            <a:pPr lvl="1" algn="ctr" rtl="0"/>
            <a:r>
              <a:rPr lang="en-US" sz="1200" b="1" dirty="0">
                <a:solidFill>
                  <a:srgbClr val="000714"/>
                </a:solidFill>
                <a:highlight>
                  <a:srgbClr val="C0C0C0"/>
                </a:highlight>
              </a:rPr>
              <a:t>Target Age groups: 1</a:t>
            </a:r>
            <a:r>
              <a:rPr lang="en-US" sz="1200" b="1" baseline="30000" dirty="0">
                <a:solidFill>
                  <a:srgbClr val="000714"/>
                </a:solidFill>
                <a:highlight>
                  <a:srgbClr val="C0C0C0"/>
                </a:highlight>
              </a:rPr>
              <a:t>st </a:t>
            </a:r>
            <a:r>
              <a:rPr lang="en-US" sz="1200" b="1" dirty="0">
                <a:solidFill>
                  <a:srgbClr val="000714"/>
                </a:solidFill>
                <a:highlight>
                  <a:srgbClr val="C0C0C0"/>
                </a:highlight>
              </a:rPr>
              <a:t>– 5</a:t>
            </a:r>
            <a:r>
              <a:rPr lang="en-US" sz="1200" b="1" baseline="30000" dirty="0">
                <a:solidFill>
                  <a:srgbClr val="000714"/>
                </a:solidFill>
                <a:highlight>
                  <a:srgbClr val="C0C0C0"/>
                </a:highlight>
              </a:rPr>
              <a:t>th </a:t>
            </a:r>
            <a:r>
              <a:rPr lang="en-US" sz="1200" b="1" dirty="0">
                <a:solidFill>
                  <a:srgbClr val="000714"/>
                </a:solidFill>
                <a:highlight>
                  <a:srgbClr val="C0C0C0"/>
                </a:highlight>
              </a:rPr>
              <a:t>Grade </a:t>
            </a:r>
            <a:r>
              <a:rPr lang="en-US" sz="1200" b="1" dirty="0">
                <a:solidFill>
                  <a:srgbClr val="000714"/>
                </a:solidFill>
              </a:rPr>
              <a:t>Class Duration: 60 – 75 min.</a:t>
            </a:r>
          </a:p>
          <a:p>
            <a:pPr lvl="1" algn="ctr" rtl="0"/>
            <a:endParaRPr lang="en-US" sz="1050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B54E6-92ED-4CA0-A092-3C19B8A8E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04" y="4343257"/>
            <a:ext cx="743997" cy="699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91D192-EB14-4060-B576-A17F53018294}"/>
              </a:ext>
            </a:extLst>
          </p:cNvPr>
          <p:cNvSpPr/>
          <p:nvPr/>
        </p:nvSpPr>
        <p:spPr>
          <a:xfrm>
            <a:off x="3212976" y="5075444"/>
            <a:ext cx="292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/>
            <a:r>
              <a:rPr lang="en-US" sz="1200" b="1" dirty="0">
                <a:solidFill>
                  <a:srgbClr val="000714"/>
                </a:solidFill>
                <a:latin typeface="Signika (Body)"/>
              </a:rPr>
              <a:t>Building Robots, Learning Algorithm planning, and Coding</a:t>
            </a:r>
          </a:p>
          <a:p>
            <a:pPr lvl="1" algn="ctr" rtl="0"/>
            <a:r>
              <a:rPr lang="en-US" sz="1200" b="1" dirty="0">
                <a:solidFill>
                  <a:srgbClr val="000714"/>
                </a:solidFill>
                <a:highlight>
                  <a:srgbClr val="C0C0C0"/>
                </a:highlight>
                <a:latin typeface="Signika (Body)"/>
              </a:rPr>
              <a:t>Target Age groups: 6</a:t>
            </a:r>
            <a:r>
              <a:rPr lang="en-US" sz="1200" b="1" baseline="30000" dirty="0">
                <a:solidFill>
                  <a:srgbClr val="000714"/>
                </a:solidFill>
                <a:highlight>
                  <a:srgbClr val="C0C0C0"/>
                </a:highlight>
                <a:latin typeface="Signika (Body)"/>
              </a:rPr>
              <a:t>th</a:t>
            </a:r>
            <a:r>
              <a:rPr lang="en-US" sz="1200" b="1" dirty="0">
                <a:solidFill>
                  <a:srgbClr val="000714"/>
                </a:solidFill>
                <a:highlight>
                  <a:srgbClr val="C0C0C0"/>
                </a:highlight>
                <a:latin typeface="Signika (Body)"/>
              </a:rPr>
              <a:t> – 9</a:t>
            </a:r>
            <a:r>
              <a:rPr lang="en-US" sz="1200" b="1" baseline="30000" dirty="0">
                <a:solidFill>
                  <a:srgbClr val="000714"/>
                </a:solidFill>
                <a:highlight>
                  <a:srgbClr val="C0C0C0"/>
                </a:highlight>
                <a:latin typeface="Signika (Body)"/>
              </a:rPr>
              <a:t>th</a:t>
            </a:r>
            <a:r>
              <a:rPr lang="en-US" sz="1200" b="1" dirty="0">
                <a:solidFill>
                  <a:srgbClr val="000714"/>
                </a:solidFill>
                <a:highlight>
                  <a:srgbClr val="C0C0C0"/>
                </a:highlight>
                <a:latin typeface="Signika (Body)"/>
              </a:rPr>
              <a:t>  Grade</a:t>
            </a:r>
          </a:p>
          <a:p>
            <a:pPr lvl="1" algn="ctr" rtl="0"/>
            <a:r>
              <a:rPr lang="en-US" sz="1200" b="1" dirty="0">
                <a:solidFill>
                  <a:srgbClr val="000714"/>
                </a:solidFill>
                <a:latin typeface="Signika (Body)"/>
              </a:rPr>
              <a:t>Class Duration: 75 – 90 min.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85457-797E-4B17-831D-F3B4A3656251}"/>
              </a:ext>
            </a:extLst>
          </p:cNvPr>
          <p:cNvSpPr txBox="1"/>
          <p:nvPr/>
        </p:nvSpPr>
        <p:spPr>
          <a:xfrm>
            <a:off x="1331767" y="6260701"/>
            <a:ext cx="4338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CA" sz="1200" b="1" dirty="0">
              <a:solidFill>
                <a:srgbClr val="000714"/>
              </a:solidFill>
            </a:endParaRPr>
          </a:p>
          <a:p>
            <a:pPr marL="257174" indent="-257174" algn="l" rtl="0">
              <a:buFont typeface="Wingdings" panose="05000000000000000000" pitchFamily="2" charset="2"/>
              <a:buChar char="Ø"/>
            </a:pPr>
            <a:r>
              <a:rPr lang="en-CA" sz="1200" b="1" dirty="0">
                <a:solidFill>
                  <a:srgbClr val="000714"/>
                </a:solidFill>
              </a:rPr>
              <a:t>88%</a:t>
            </a:r>
            <a:r>
              <a:rPr lang="en-CA" sz="1200" dirty="0">
                <a:solidFill>
                  <a:srgbClr val="000714"/>
                </a:solidFill>
              </a:rPr>
              <a:t> of students attending our classes have improved their math and had grades ranging from 85-100. </a:t>
            </a:r>
          </a:p>
          <a:p>
            <a:pPr marL="257174" indent="-257174" algn="l" rtl="0">
              <a:buFont typeface="Wingdings" panose="05000000000000000000" pitchFamily="2" charset="2"/>
              <a:buChar char="Ø"/>
            </a:pPr>
            <a:r>
              <a:rPr lang="en-CA" sz="1200" b="1" dirty="0">
                <a:solidFill>
                  <a:srgbClr val="000714"/>
                </a:solidFill>
              </a:rPr>
              <a:t>81%</a:t>
            </a:r>
            <a:r>
              <a:rPr lang="en-CA" sz="1200" dirty="0">
                <a:solidFill>
                  <a:srgbClr val="000714"/>
                </a:solidFill>
              </a:rPr>
              <a:t> became more efficient in organizing their days</a:t>
            </a:r>
          </a:p>
          <a:p>
            <a:pPr marL="257174" indent="-257174" algn="l" rtl="0">
              <a:buFont typeface="Wingdings" panose="05000000000000000000" pitchFamily="2" charset="2"/>
              <a:buChar char="Ø"/>
            </a:pPr>
            <a:r>
              <a:rPr lang="en-CA" sz="1200" b="1" dirty="0">
                <a:solidFill>
                  <a:srgbClr val="000714"/>
                </a:solidFill>
              </a:rPr>
              <a:t>42%</a:t>
            </a:r>
            <a:r>
              <a:rPr lang="en-CA" sz="1200" dirty="0">
                <a:solidFill>
                  <a:srgbClr val="000714"/>
                </a:solidFill>
              </a:rPr>
              <a:t> of students indicated that Young Engineers classes made them think about things they want to do in the future!  	</a:t>
            </a:r>
          </a:p>
          <a:p>
            <a:pPr algn="l" rtl="0"/>
            <a:endParaRPr lang="en-CA" sz="1200" dirty="0">
              <a:solidFill>
                <a:srgbClr val="000714"/>
              </a:solidFill>
            </a:endParaRPr>
          </a:p>
          <a:p>
            <a:pPr algn="l"/>
            <a:endParaRPr lang="en-CA" sz="1200" dirty="0">
              <a:solidFill>
                <a:srgbClr val="000714"/>
              </a:solidFill>
            </a:endParaRPr>
          </a:p>
          <a:p>
            <a:pPr algn="l"/>
            <a:r>
              <a:rPr lang="en-CA" sz="1200" dirty="0">
                <a:solidFill>
                  <a:srgbClr val="000714"/>
                </a:solidFill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E4956C-5319-4AA4-990A-F00C63973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9" t="24417" r="75987" b="62250"/>
          <a:stretch/>
        </p:blipFill>
        <p:spPr>
          <a:xfrm>
            <a:off x="119903" y="3363362"/>
            <a:ext cx="540060" cy="514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21B1B-C11E-4500-A3FE-503D17041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3"/>
            <a:ext cx="6855959" cy="39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DE734-1DC3-436D-9A77-D3CA1BE41A8A}"/>
              </a:ext>
            </a:extLst>
          </p:cNvPr>
          <p:cNvSpPr txBox="1"/>
          <p:nvPr/>
        </p:nvSpPr>
        <p:spPr>
          <a:xfrm rot="20813598">
            <a:off x="1240292" y="2604512"/>
            <a:ext cx="1437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Learning Math and Science in a fun way!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3368EA-4AB5-4BA8-A4C3-C6B6D80A8AC7}"/>
              </a:ext>
            </a:extLst>
          </p:cNvPr>
          <p:cNvSpPr txBox="1"/>
          <p:nvPr/>
        </p:nvSpPr>
        <p:spPr>
          <a:xfrm rot="21006259">
            <a:off x="5085850" y="2119752"/>
            <a:ext cx="146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 algn="ctr">
              <a:defRPr sz="1400"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en-CA" sz="2000" dirty="0"/>
              <a:t>Affordable!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2B5485-5198-4BFE-8243-C17FE62E9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9" t="24417" r="75987" b="62250"/>
          <a:stretch/>
        </p:blipFill>
        <p:spPr>
          <a:xfrm>
            <a:off x="863760" y="6483297"/>
            <a:ext cx="468007" cy="4457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CCDF53-E60F-489B-9447-17D0BE0A0BC0}"/>
              </a:ext>
            </a:extLst>
          </p:cNvPr>
          <p:cNvSpPr/>
          <p:nvPr/>
        </p:nvSpPr>
        <p:spPr>
          <a:xfrm>
            <a:off x="-243408" y="6156176"/>
            <a:ext cx="7403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CA" sz="1200" b="1" dirty="0">
                <a:solidFill>
                  <a:srgbClr val="000714"/>
                </a:solidFill>
              </a:rPr>
              <a:t>Centre of Cooperation and Advancement survey on Young Engineers’ program in 2012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BDCB1-355D-4389-9497-CF2EC01E52BF}"/>
              </a:ext>
            </a:extLst>
          </p:cNvPr>
          <p:cNvSpPr txBox="1"/>
          <p:nvPr/>
        </p:nvSpPr>
        <p:spPr>
          <a:xfrm>
            <a:off x="905654" y="7499681"/>
            <a:ext cx="5182317" cy="276999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000714"/>
                </a:solidFill>
              </a:rPr>
              <a:t>…plus, learning Problem Solving, Critical Thinking, better Communication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FE936B-AA33-47A2-A29D-5B7972D00852}"/>
              </a:ext>
            </a:extLst>
          </p:cNvPr>
          <p:cNvSpPr txBox="1"/>
          <p:nvPr/>
        </p:nvSpPr>
        <p:spPr>
          <a:xfrm>
            <a:off x="665312" y="7877398"/>
            <a:ext cx="57160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rgbClr val="000714"/>
                </a:solidFill>
              </a:rPr>
              <a:t>We are approved by Waterloo District School Board to teach Science, Math, and Technology at public schools. Our classes will take place at Groh</a:t>
            </a:r>
          </a:p>
          <a:p>
            <a:pPr algn="ctr"/>
            <a:r>
              <a:rPr lang="en-CA" sz="1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CA" sz="1200" b="1" dirty="0">
                <a:solidFill>
                  <a:srgbClr val="00B050"/>
                </a:solidFill>
              </a:rPr>
              <a:t>For price information and registration please visit our website at : </a:t>
            </a:r>
            <a:r>
              <a:rPr lang="en-CA" sz="1400" b="1" dirty="0">
                <a:solidFill>
                  <a:srgbClr val="000714"/>
                </a:solidFill>
              </a:rPr>
              <a:t>www.kw.e2youngengineers.com </a:t>
            </a:r>
            <a:endParaRPr lang="en-CA" sz="1600" b="1" dirty="0">
              <a:solidFill>
                <a:srgbClr val="000714"/>
              </a:solidFill>
            </a:endParaRPr>
          </a:p>
          <a:p>
            <a:pPr algn="ctr"/>
            <a:r>
              <a:rPr lang="en-CA" sz="1200" b="1" dirty="0">
                <a:solidFill>
                  <a:srgbClr val="000714"/>
                </a:solidFill>
              </a:rPr>
              <a:t>Or give us a call:   519-749-5993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478E8A-0392-482A-B0A0-C31AABA90A02}"/>
              </a:ext>
            </a:extLst>
          </p:cNvPr>
          <p:cNvSpPr/>
          <p:nvPr/>
        </p:nvSpPr>
        <p:spPr>
          <a:xfrm rot="586988">
            <a:off x="4075932" y="3054168"/>
            <a:ext cx="1606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Our programs last for the entire school year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040013-D62E-4CE4-8388-9EF27C053BEC}"/>
              </a:ext>
            </a:extLst>
          </p:cNvPr>
          <p:cNvSpPr txBox="1"/>
          <p:nvPr/>
        </p:nvSpPr>
        <p:spPr>
          <a:xfrm rot="786518">
            <a:off x="246008" y="2014840"/>
            <a:ext cx="135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 algn="ctr">
              <a:defRPr sz="1400"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en-CA" sz="1800" dirty="0"/>
              <a:t>Proven concept!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07308E-73A7-4D97-B27C-86007F089E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71" y="6548271"/>
            <a:ext cx="689505" cy="9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85410"/>
      </p:ext>
    </p:extLst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ערכת נושא1">
  <a:themeElements>
    <a:clrScheme name="Young">
      <a:dk1>
        <a:srgbClr val="176EB6"/>
      </a:dk1>
      <a:lt1>
        <a:srgbClr val="FFFFFF"/>
      </a:lt1>
      <a:dk2>
        <a:srgbClr val="176EB6"/>
      </a:dk2>
      <a:lt2>
        <a:srgbClr val="FFFFFF"/>
      </a:lt2>
      <a:accent1>
        <a:srgbClr val="ED174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אמה אישית 1">
      <a:majorFont>
        <a:latin typeface="Signika"/>
        <a:ea typeface=""/>
        <a:cs typeface="Times New Roman"/>
      </a:majorFont>
      <a:minorFont>
        <a:latin typeface="Signik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Bradley Hand ITC</vt:lpstr>
      <vt:lpstr>Calibri</vt:lpstr>
      <vt:lpstr>Signika</vt:lpstr>
      <vt:lpstr>Signika (Body)</vt:lpstr>
      <vt:lpstr>Times New Roman</vt:lpstr>
      <vt:lpstr>Wingdings</vt:lpstr>
      <vt:lpstr>ערכת נושא1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guy</dc:creator>
  <cp:lastModifiedBy>Raymond Neakpur</cp:lastModifiedBy>
  <cp:revision>221</cp:revision>
  <dcterms:created xsi:type="dcterms:W3CDTF">2015-12-24T08:14:16Z</dcterms:created>
  <dcterms:modified xsi:type="dcterms:W3CDTF">2018-09-20T15:28:07Z</dcterms:modified>
</cp:coreProperties>
</file>